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0E4817A9-19EA-4CDD-A6C9-35EBDE1460CE}"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19405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E4817A9-19EA-4CDD-A6C9-35EBDE1460CE}"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356531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E4817A9-19EA-4CDD-A6C9-35EBDE1460CE}"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333507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E4817A9-19EA-4CDD-A6C9-35EBDE1460CE}"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3585648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0E4817A9-19EA-4CDD-A6C9-35EBDE1460CE}"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263676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0E4817A9-19EA-4CDD-A6C9-35EBDE1460CE}"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755214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0E4817A9-19EA-4CDD-A6C9-35EBDE1460CE}" type="datetimeFigureOut">
              <a:rPr lang="es-ES" smtClean="0"/>
              <a:t>04/11/2020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1159303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0E4817A9-19EA-4CDD-A6C9-35EBDE1460CE}" type="datetimeFigureOut">
              <a:rPr lang="es-ES" smtClean="0"/>
              <a:t>04/11/2020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626482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E4817A9-19EA-4CDD-A6C9-35EBDE1460CE}" type="datetimeFigureOut">
              <a:rPr lang="es-ES" smtClean="0"/>
              <a:t>04/11/2020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309812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0E4817A9-19EA-4CDD-A6C9-35EBDE1460CE}"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13042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0E4817A9-19EA-4CDD-A6C9-35EBDE1460CE}"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0CBC626-E350-484A-81AD-168EEC413635}" type="slidenum">
              <a:rPr lang="es-ES" smtClean="0"/>
              <a:t>‹Nº›</a:t>
            </a:fld>
            <a:endParaRPr lang="es-ES"/>
          </a:p>
        </p:txBody>
      </p:sp>
    </p:spTree>
    <p:extLst>
      <p:ext uri="{BB962C8B-B14F-4D97-AF65-F5344CB8AC3E}">
        <p14:creationId xmlns:p14="http://schemas.microsoft.com/office/powerpoint/2010/main" val="2431017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817A9-19EA-4CDD-A6C9-35EBDE1460CE}" type="datetimeFigureOut">
              <a:rPr lang="es-ES" smtClean="0"/>
              <a:t>04/11/2020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BC626-E350-484A-81AD-168EEC413635}" type="slidenum">
              <a:rPr lang="es-ES" smtClean="0"/>
              <a:t>‹Nº›</a:t>
            </a:fld>
            <a:endParaRPr lang="es-ES"/>
          </a:p>
        </p:txBody>
      </p:sp>
    </p:spTree>
    <p:extLst>
      <p:ext uri="{BB962C8B-B14F-4D97-AF65-F5344CB8AC3E}">
        <p14:creationId xmlns:p14="http://schemas.microsoft.com/office/powerpoint/2010/main" val="2925582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www.creamundo.com/es"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611" y="2060993"/>
            <a:ext cx="7873016" cy="4190476"/>
          </a:xfrm>
          <a:prstGeom prst="rect">
            <a:avLst/>
          </a:prstGeom>
        </p:spPr>
      </p:pic>
      <p:sp>
        <p:nvSpPr>
          <p:cNvPr id="3" name="Rectángulo 2"/>
          <p:cNvSpPr/>
          <p:nvPr/>
        </p:nvSpPr>
        <p:spPr>
          <a:xfrm>
            <a:off x="3293640" y="1360379"/>
            <a:ext cx="4690323" cy="369332"/>
          </a:xfrm>
          <a:prstGeom prst="rect">
            <a:avLst/>
          </a:prstGeom>
        </p:spPr>
        <p:txBody>
          <a:bodyPr wrap="none">
            <a:spAutoFit/>
          </a:bodyPr>
          <a:lstStyle/>
          <a:p>
            <a:r>
              <a:rPr lang="es-ES" dirty="0" smtClean="0"/>
              <a:t>Programación multimedia y dispositivos móviles</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41" y="171847"/>
            <a:ext cx="2362200" cy="857250"/>
          </a:xfrm>
          <a:prstGeom prst="rect">
            <a:avLst/>
          </a:prstGeom>
        </p:spPr>
      </p:pic>
      <p:sp>
        <p:nvSpPr>
          <p:cNvPr id="5" name="Rectángulo 4"/>
          <p:cNvSpPr/>
          <p:nvPr/>
        </p:nvSpPr>
        <p:spPr>
          <a:xfrm>
            <a:off x="2662466" y="443753"/>
            <a:ext cx="6167074" cy="707886"/>
          </a:xfrm>
          <a:prstGeom prst="rect">
            <a:avLst/>
          </a:prstGeom>
        </p:spPr>
        <p:txBody>
          <a:bodyPr wrap="none">
            <a:spAutoFit/>
          </a:bodyPr>
          <a:lstStyle/>
          <a:p>
            <a:pPr algn="ctr"/>
            <a:r>
              <a:rPr lang="es-ES" sz="4000" i="0" dirty="0" smtClean="0">
                <a:ln w="0"/>
                <a:effectLst>
                  <a:outerShdw blurRad="38100" dist="19050" dir="2700000" algn="tl" rotWithShape="0">
                    <a:schemeClr val="dk1">
                      <a:alpha val="40000"/>
                    </a:schemeClr>
                  </a:outerShdw>
                </a:effectLst>
                <a:latin typeface="Playfair Display"/>
              </a:rPr>
              <a:t>DAM GRADO SUPERIOR</a:t>
            </a:r>
            <a:endParaRPr lang="es-ES" sz="4000" i="0" dirty="0">
              <a:ln w="0"/>
              <a:effectLst>
                <a:outerShdw blurRad="38100" dist="19050" dir="2700000" algn="tl" rotWithShape="0">
                  <a:schemeClr val="dk1">
                    <a:alpha val="40000"/>
                  </a:schemeClr>
                </a:outerShdw>
              </a:effectLst>
              <a:latin typeface="Playfair Display"/>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4627" y="4528297"/>
            <a:ext cx="1143000" cy="1028700"/>
          </a:xfrm>
          <a:prstGeom prst="rect">
            <a:avLst/>
          </a:prstGeom>
        </p:spPr>
      </p:pic>
    </p:spTree>
    <p:extLst>
      <p:ext uri="{BB962C8B-B14F-4D97-AF65-F5344CB8AC3E}">
        <p14:creationId xmlns:p14="http://schemas.microsoft.com/office/powerpoint/2010/main" val="83133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54360" y="86979"/>
            <a:ext cx="5775940"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Captura de audio mediante la clase </a:t>
            </a:r>
            <a:r>
              <a:rPr lang="es-ES" b="1" i="0" dirty="0" err="1" smtClean="0">
                <a:solidFill>
                  <a:srgbClr val="333333"/>
                </a:solidFill>
                <a:effectLst/>
                <a:latin typeface="Arial" panose="020B0604020202020204" pitchFamily="34" charset="0"/>
              </a:rPr>
              <a:t>MediaRecorder</a:t>
            </a:r>
            <a:endParaRPr lang="es-ES" b="1" i="0" dirty="0">
              <a:solidFill>
                <a:srgbClr val="333333"/>
              </a:solidFill>
              <a:effectLst/>
              <a:latin typeface="Arial" panose="020B0604020202020204" pitchFamily="34" charset="0"/>
            </a:endParaRPr>
          </a:p>
        </p:txBody>
      </p:sp>
      <p:sp>
        <p:nvSpPr>
          <p:cNvPr id="3" name="Rectángulo 2"/>
          <p:cNvSpPr/>
          <p:nvPr/>
        </p:nvSpPr>
        <p:spPr>
          <a:xfrm>
            <a:off x="402077" y="825643"/>
            <a:ext cx="4661647" cy="5909310"/>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Otra forma de grabar audio en Android es el empleo de la clase </a:t>
            </a:r>
            <a:r>
              <a:rPr lang="es-ES" b="0" i="0" dirty="0" err="1" smtClean="0">
                <a:solidFill>
                  <a:srgbClr val="333333"/>
                </a:solidFill>
                <a:effectLst/>
                <a:latin typeface="arial" panose="020B0604020202020204" pitchFamily="34" charset="0"/>
              </a:rPr>
              <a:t>MediaRecorder</a:t>
            </a:r>
            <a:r>
              <a:rPr lang="es-ES" b="0" i="0" dirty="0" smtClean="0">
                <a:solidFill>
                  <a:srgbClr val="333333"/>
                </a:solidFill>
                <a:effectLst/>
                <a:latin typeface="arial" panose="020B0604020202020204" pitchFamily="34" charset="0"/>
              </a:rPr>
              <a:t>. Esta clase nos da más libertades a la hora de construir una aplicación que requiere grabar audio.</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Crear un proyecto (Proyecto032)Disponer tres objetos de la clase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con las etiquetas "Grabar", "Detener Grabación" y "Reproducir Grabación". Disponer además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para informar del estado actual.</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Cuando se presione el botón "Grabar" permitir registrar todos los sonidos hasta que se presione el botón "Detener Grabación". Cuando se presione el botón "Reproducir Grabación" emitir el archivo de audio previamente generado.</a:t>
            </a:r>
          </a:p>
          <a:p>
            <a:pPr algn="just"/>
            <a:r>
              <a:rPr lang="es-ES" b="0" i="0" dirty="0" smtClean="0">
                <a:solidFill>
                  <a:srgbClr val="333333"/>
                </a:solidFill>
                <a:effectLst/>
                <a:latin typeface="arial" panose="020B0604020202020204" pitchFamily="34" charset="0"/>
              </a:rPr>
              <a:t>La interfaz visual a implementar es la siguiente:</a:t>
            </a:r>
            <a:endParaRPr lang="es-ES" b="0" i="0" dirty="0">
              <a:solidFill>
                <a:srgbClr val="333333"/>
              </a:solidFill>
              <a:effectLst/>
              <a:latin typeface="arial" panose="020B0604020202020204" pitchFamily="34" charset="0"/>
            </a:endParaRPr>
          </a:p>
        </p:txBody>
      </p:sp>
      <p:pic>
        <p:nvPicPr>
          <p:cNvPr id="4098" name="Picture 2" descr="grabar audio android MediaRec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1317" y="599746"/>
            <a:ext cx="6657602" cy="596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68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58824" y="194957"/>
            <a:ext cx="4198585"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Evento </a:t>
            </a:r>
            <a:r>
              <a:rPr lang="es-ES" b="1" i="0" dirty="0" err="1" smtClean="0">
                <a:solidFill>
                  <a:srgbClr val="333333"/>
                </a:solidFill>
                <a:effectLst/>
                <a:latin typeface="Arial" panose="020B0604020202020204" pitchFamily="34" charset="0"/>
              </a:rPr>
              <a:t>touch</a:t>
            </a:r>
            <a:r>
              <a:rPr lang="es-ES" b="1" i="0" dirty="0" smtClean="0">
                <a:solidFill>
                  <a:srgbClr val="333333"/>
                </a:solidFill>
                <a:effectLst/>
                <a:latin typeface="Arial" panose="020B0604020202020204" pitchFamily="34" charset="0"/>
              </a:rPr>
              <a:t>: juego del buscaminas</a:t>
            </a:r>
            <a:endParaRPr lang="es-ES" b="1" i="0" dirty="0">
              <a:solidFill>
                <a:srgbClr val="333333"/>
              </a:solidFill>
              <a:effectLst/>
              <a:latin typeface="Arial" panose="020B0604020202020204" pitchFamily="34" charset="0"/>
            </a:endParaRPr>
          </a:p>
        </p:txBody>
      </p:sp>
      <p:sp>
        <p:nvSpPr>
          <p:cNvPr id="3" name="Rectángulo 2"/>
          <p:cNvSpPr/>
          <p:nvPr/>
        </p:nvSpPr>
        <p:spPr>
          <a:xfrm>
            <a:off x="410824" y="1617293"/>
            <a:ext cx="4376329" cy="3970318"/>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Implementar el juego del Buscaminas. Crear una grilla de 8*8 celdas.</a:t>
            </a:r>
          </a:p>
          <a:p>
            <a:pPr algn="just"/>
            <a:r>
              <a:rPr lang="es-ES" b="0" i="0" dirty="0" smtClean="0">
                <a:solidFill>
                  <a:srgbClr val="333333"/>
                </a:solidFill>
                <a:effectLst/>
                <a:latin typeface="arial" panose="020B0604020202020204" pitchFamily="34" charset="0"/>
              </a:rPr>
              <a:t>1 - Creamos un proyecto llamado: </a:t>
            </a:r>
            <a:r>
              <a:rPr lang="es-ES" b="0" i="0" dirty="0" err="1" smtClean="0">
                <a:solidFill>
                  <a:srgbClr val="333333"/>
                </a:solidFill>
                <a:effectLst/>
                <a:latin typeface="arial" panose="020B0604020202020204" pitchFamily="34" charset="0"/>
              </a:rPr>
              <a:t>BuscaMinas</a:t>
            </a:r>
            <a:r>
              <a:rPr lang="es-ES" b="0" i="0" dirty="0" smtClean="0">
                <a:solidFill>
                  <a:srgbClr val="333333"/>
                </a:solidFill>
                <a:effectLst/>
                <a:latin typeface="arial" panose="020B0604020202020204" pitchFamily="34" charset="0"/>
              </a:rPr>
              <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disponemos un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y un </a:t>
            </a:r>
            <a:r>
              <a:rPr lang="es-ES" b="0" i="0" dirty="0" err="1" smtClean="0">
                <a:solidFill>
                  <a:srgbClr val="333333"/>
                </a:solidFill>
                <a:effectLst/>
                <a:latin typeface="arial" panose="020B0604020202020204" pitchFamily="34" charset="0"/>
              </a:rPr>
              <a:t>LinearLayout</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Al botón inicializamos la propiedad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con el valor "reiniciar" y al </a:t>
            </a:r>
            <a:r>
              <a:rPr lang="es-ES" b="0" i="0" dirty="0" err="1" smtClean="0">
                <a:solidFill>
                  <a:srgbClr val="333333"/>
                </a:solidFill>
                <a:effectLst/>
                <a:latin typeface="arial" panose="020B0604020202020204" pitchFamily="34" charset="0"/>
              </a:rPr>
              <a:t>LinearLayout</a:t>
            </a:r>
            <a:r>
              <a:rPr lang="es-ES" b="0" i="0" dirty="0" smtClean="0">
                <a:solidFill>
                  <a:srgbClr val="333333"/>
                </a:solidFill>
                <a:effectLst/>
                <a:latin typeface="arial" panose="020B0604020202020204" pitchFamily="34" charset="0"/>
              </a:rPr>
              <a:t> le asignamos el ID como "layout1".</a:t>
            </a:r>
            <a:endParaRPr lang="es-ES" b="0" i="0" dirty="0">
              <a:solidFill>
                <a:srgbClr val="333333"/>
              </a:solidFill>
              <a:effectLst/>
              <a:latin typeface="arial" panose="020B0604020202020204" pitchFamily="34" charset="0"/>
            </a:endParaRPr>
          </a:p>
        </p:txBody>
      </p:sp>
      <p:pic>
        <p:nvPicPr>
          <p:cNvPr id="32770"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001" y="915290"/>
            <a:ext cx="6659658" cy="5718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435318" y="6373016"/>
            <a:ext cx="548098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Luego codificamos las clases </a:t>
            </a:r>
            <a:r>
              <a:rPr lang="es-ES" b="0" i="0" dirty="0" err="1" smtClean="0">
                <a:solidFill>
                  <a:srgbClr val="333333"/>
                </a:solidFill>
                <a:effectLst/>
                <a:latin typeface="arial" panose="020B0604020202020204" pitchFamily="34" charset="0"/>
              </a:rPr>
              <a:t>MainActivity</a:t>
            </a:r>
            <a:r>
              <a:rPr lang="es-ES" b="0" i="0" dirty="0" smtClean="0">
                <a:solidFill>
                  <a:srgbClr val="333333"/>
                </a:solidFill>
                <a:effectLst/>
                <a:latin typeface="arial" panose="020B0604020202020204" pitchFamily="34" charset="0"/>
              </a:rPr>
              <a:t> y Casilla:</a:t>
            </a:r>
            <a:endParaRPr lang="es-ES" dirty="0"/>
          </a:p>
        </p:txBody>
      </p:sp>
    </p:spTree>
    <p:extLst>
      <p:ext uri="{BB962C8B-B14F-4D97-AF65-F5344CB8AC3E}">
        <p14:creationId xmlns:p14="http://schemas.microsoft.com/office/powerpoint/2010/main" val="3905459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0446" y="183340"/>
            <a:ext cx="6472517" cy="369332"/>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Creamos una clase llamada Casilla desde el Android Studio:</a:t>
            </a:r>
            <a:endParaRPr lang="es-ES" dirty="0"/>
          </a:p>
        </p:txBody>
      </p:sp>
      <p:pic>
        <p:nvPicPr>
          <p:cNvPr id="33794"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934" y="833716"/>
            <a:ext cx="6727539" cy="565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792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23929" y="408747"/>
            <a:ext cx="10653671" cy="6189276"/>
          </a:xfrm>
          <a:prstGeom prst="rect">
            <a:avLst/>
          </a:prstGeom>
        </p:spPr>
      </p:pic>
    </p:spTree>
    <p:extLst>
      <p:ext uri="{BB962C8B-B14F-4D97-AF65-F5344CB8AC3E}">
        <p14:creationId xmlns:p14="http://schemas.microsoft.com/office/powerpoint/2010/main" val="3755293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3362" y="528029"/>
            <a:ext cx="3174944"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Luego en el archivo MainActivity.java codificamos:</a:t>
            </a:r>
            <a:endParaRPr lang="es-ES" dirty="0"/>
          </a:p>
        </p:txBody>
      </p:sp>
      <p:pic>
        <p:nvPicPr>
          <p:cNvPr id="3" name="Imagen 2"/>
          <p:cNvPicPr>
            <a:picLocks noChangeAspect="1"/>
          </p:cNvPicPr>
          <p:nvPr/>
        </p:nvPicPr>
        <p:blipFill>
          <a:blip r:embed="rId2"/>
          <a:stretch>
            <a:fillRect/>
          </a:stretch>
        </p:blipFill>
        <p:spPr>
          <a:xfrm>
            <a:off x="4234393" y="0"/>
            <a:ext cx="7362883" cy="6858000"/>
          </a:xfrm>
          <a:prstGeom prst="rect">
            <a:avLst/>
          </a:prstGeom>
        </p:spPr>
      </p:pic>
    </p:spTree>
    <p:extLst>
      <p:ext uri="{BB962C8B-B14F-4D97-AF65-F5344CB8AC3E}">
        <p14:creationId xmlns:p14="http://schemas.microsoft.com/office/powerpoint/2010/main" val="1552993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13201" y="0"/>
            <a:ext cx="7965597" cy="6858000"/>
          </a:xfrm>
          <a:prstGeom prst="rect">
            <a:avLst/>
          </a:prstGeom>
        </p:spPr>
      </p:pic>
    </p:spTree>
    <p:extLst>
      <p:ext uri="{BB962C8B-B14F-4D97-AF65-F5344CB8AC3E}">
        <p14:creationId xmlns:p14="http://schemas.microsoft.com/office/powerpoint/2010/main" val="11573731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04953" y="0"/>
            <a:ext cx="5582093" cy="6858000"/>
          </a:xfrm>
          <a:prstGeom prst="rect">
            <a:avLst/>
          </a:prstGeom>
        </p:spPr>
      </p:pic>
    </p:spTree>
    <p:extLst>
      <p:ext uri="{BB962C8B-B14F-4D97-AF65-F5344CB8AC3E}">
        <p14:creationId xmlns:p14="http://schemas.microsoft.com/office/powerpoint/2010/main" val="2739503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61948" y="0"/>
            <a:ext cx="8868103" cy="6858000"/>
          </a:xfrm>
          <a:prstGeom prst="rect">
            <a:avLst/>
          </a:prstGeom>
        </p:spPr>
      </p:pic>
    </p:spTree>
    <p:extLst>
      <p:ext uri="{BB962C8B-B14F-4D97-AF65-F5344CB8AC3E}">
        <p14:creationId xmlns:p14="http://schemas.microsoft.com/office/powerpoint/2010/main" val="1353146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32286" y="0"/>
            <a:ext cx="8127427" cy="6858000"/>
          </a:xfrm>
          <a:prstGeom prst="rect">
            <a:avLst/>
          </a:prstGeom>
        </p:spPr>
      </p:pic>
    </p:spTree>
    <p:extLst>
      <p:ext uri="{BB962C8B-B14F-4D97-AF65-F5344CB8AC3E}">
        <p14:creationId xmlns:p14="http://schemas.microsoft.com/office/powerpoint/2010/main" val="3526898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212634"/>
            <a:ext cx="12192000" cy="6432731"/>
          </a:xfrm>
          <a:prstGeom prst="rect">
            <a:avLst/>
          </a:prstGeom>
        </p:spPr>
      </p:pic>
    </p:spTree>
    <p:extLst>
      <p:ext uri="{BB962C8B-B14F-4D97-AF65-F5344CB8AC3E}">
        <p14:creationId xmlns:p14="http://schemas.microsoft.com/office/powerpoint/2010/main" val="153787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51206" y="599746"/>
            <a:ext cx="3942105"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interfaz visual de la aplicación es:</a:t>
            </a:r>
            <a:endParaRPr lang="es-ES" dirty="0"/>
          </a:p>
        </p:txBody>
      </p:sp>
      <p:pic>
        <p:nvPicPr>
          <p:cNvPr id="3481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928" y="1217985"/>
            <a:ext cx="3048000" cy="518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7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0660" y="859321"/>
            <a:ext cx="3460376" cy="5078313"/>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Tener en cuenta de no olvidar definir los tres métodos para los tres botones: grabar, detener y reproducir en las propiedades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de cada botón.</a:t>
            </a:r>
          </a:p>
          <a:p>
            <a:pPr algn="just"/>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También debemos modificar el archivo AndroidManifest.xml donde debemos indicar que nuestra aplicación accederá a la grabadora de sonido y a la tarjeta SD donde se almacenará el archivo de sonido.</a:t>
            </a:r>
          </a:p>
          <a:p>
            <a:pPr algn="just"/>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Esto lo hacemos seleccionando el archivo AndroidManifest.xml y escribiendo los permisos respectivos:</a:t>
            </a:r>
            <a:endParaRPr lang="es-ES" b="0" i="0" dirty="0">
              <a:solidFill>
                <a:srgbClr val="333333"/>
              </a:solidFill>
              <a:effectLst/>
              <a:latin typeface="arial" panose="020B0604020202020204" pitchFamily="34" charset="0"/>
            </a:endParaRPr>
          </a:p>
        </p:txBody>
      </p:sp>
      <p:pic>
        <p:nvPicPr>
          <p:cNvPr id="5122" name="Picture 2" descr="grabar audio android MediaRec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622" y="986228"/>
            <a:ext cx="7739717" cy="506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843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08216" y="447346"/>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pic>
        <p:nvPicPr>
          <p:cNvPr id="3" name="Imagen 2"/>
          <p:cNvPicPr>
            <a:picLocks noChangeAspect="1"/>
          </p:cNvPicPr>
          <p:nvPr/>
        </p:nvPicPr>
        <p:blipFill>
          <a:blip r:embed="rId2"/>
          <a:stretch>
            <a:fillRect/>
          </a:stretch>
        </p:blipFill>
        <p:spPr>
          <a:xfrm>
            <a:off x="4225128" y="0"/>
            <a:ext cx="3741743" cy="6858000"/>
          </a:xfrm>
          <a:prstGeom prst="rect">
            <a:avLst/>
          </a:prstGeom>
        </p:spPr>
      </p:pic>
    </p:spTree>
    <p:extLst>
      <p:ext uri="{BB962C8B-B14F-4D97-AF65-F5344CB8AC3E}">
        <p14:creationId xmlns:p14="http://schemas.microsoft.com/office/powerpoint/2010/main" val="31243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9082" y="41642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Declaramos un objeto de la clase </a:t>
            </a:r>
            <a:r>
              <a:rPr lang="es-ES" b="0" i="0" dirty="0" err="1" smtClean="0">
                <a:solidFill>
                  <a:srgbClr val="333333"/>
                </a:solidFill>
                <a:effectLst/>
                <a:latin typeface="arial" panose="020B0604020202020204" pitchFamily="34" charset="0"/>
              </a:rPr>
              <a:t>MediaRecorder</a:t>
            </a:r>
            <a:r>
              <a:rPr lang="es-ES" b="0" i="0" dirty="0" smtClean="0">
                <a:solidFill>
                  <a:srgbClr val="333333"/>
                </a:solidFill>
                <a:effectLst/>
                <a:latin typeface="arial" panose="020B0604020202020204" pitchFamily="34" charset="0"/>
              </a:rPr>
              <a:t> para grabar audio:</a:t>
            </a:r>
            <a:endParaRPr lang="es-ES" dirty="0"/>
          </a:p>
        </p:txBody>
      </p:sp>
      <p:pic>
        <p:nvPicPr>
          <p:cNvPr id="3" name="Imagen 2"/>
          <p:cNvPicPr>
            <a:picLocks noChangeAspect="1"/>
          </p:cNvPicPr>
          <p:nvPr/>
        </p:nvPicPr>
        <p:blipFill>
          <a:blip r:embed="rId2"/>
          <a:stretch>
            <a:fillRect/>
          </a:stretch>
        </p:blipFill>
        <p:spPr>
          <a:xfrm>
            <a:off x="3191436" y="1218253"/>
            <a:ext cx="3980330" cy="2029770"/>
          </a:xfrm>
          <a:prstGeom prst="rect">
            <a:avLst/>
          </a:prstGeom>
        </p:spPr>
      </p:pic>
      <p:sp>
        <p:nvSpPr>
          <p:cNvPr id="4" name="Rectángulo 3"/>
          <p:cNvSpPr/>
          <p:nvPr/>
        </p:nvSpPr>
        <p:spPr>
          <a:xfrm>
            <a:off x="2519082" y="340352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Declaramos un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para reproducir el archivo de sonido generado:</a:t>
            </a:r>
            <a:endParaRPr lang="es-ES" dirty="0"/>
          </a:p>
        </p:txBody>
      </p:sp>
      <p:pic>
        <p:nvPicPr>
          <p:cNvPr id="5" name="Imagen 4"/>
          <p:cNvPicPr>
            <a:picLocks noChangeAspect="1"/>
          </p:cNvPicPr>
          <p:nvPr/>
        </p:nvPicPr>
        <p:blipFill>
          <a:blip r:embed="rId3"/>
          <a:stretch>
            <a:fillRect/>
          </a:stretch>
        </p:blipFill>
        <p:spPr>
          <a:xfrm>
            <a:off x="3459256" y="4395113"/>
            <a:ext cx="3587003" cy="1829193"/>
          </a:xfrm>
          <a:prstGeom prst="rect">
            <a:avLst/>
          </a:prstGeom>
        </p:spPr>
      </p:pic>
    </p:spTree>
    <p:extLst>
      <p:ext uri="{BB962C8B-B14F-4D97-AF65-F5344CB8AC3E}">
        <p14:creationId xmlns:p14="http://schemas.microsoft.com/office/powerpoint/2010/main" val="290416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11506" y="45228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Declaramos un objeto de la clase File que hace referencia al archivo que se creará:</a:t>
            </a:r>
            <a:endParaRPr lang="es-ES" dirty="0"/>
          </a:p>
        </p:txBody>
      </p:sp>
      <p:pic>
        <p:nvPicPr>
          <p:cNvPr id="3" name="Imagen 2"/>
          <p:cNvPicPr>
            <a:picLocks noChangeAspect="1"/>
          </p:cNvPicPr>
          <p:nvPr/>
        </p:nvPicPr>
        <p:blipFill>
          <a:blip r:embed="rId2"/>
          <a:stretch>
            <a:fillRect/>
          </a:stretch>
        </p:blipFill>
        <p:spPr>
          <a:xfrm>
            <a:off x="3498476" y="1413507"/>
            <a:ext cx="3072653" cy="1897270"/>
          </a:xfrm>
          <a:prstGeom prst="rect">
            <a:avLst/>
          </a:prstGeom>
        </p:spPr>
      </p:pic>
      <p:sp>
        <p:nvSpPr>
          <p:cNvPr id="4" name="Rectángulo 3"/>
          <p:cNvSpPr/>
          <p:nvPr/>
        </p:nvSpPr>
        <p:spPr>
          <a:xfrm>
            <a:off x="2411506" y="3625671"/>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Declaramos las variables que harán referencia a los tres botones y al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a:t>
            </a:r>
            <a:endParaRPr lang="es-ES" dirty="0"/>
          </a:p>
        </p:txBody>
      </p:sp>
      <p:pic>
        <p:nvPicPr>
          <p:cNvPr id="5" name="Imagen 4"/>
          <p:cNvPicPr>
            <a:picLocks noChangeAspect="1"/>
          </p:cNvPicPr>
          <p:nvPr/>
        </p:nvPicPr>
        <p:blipFill>
          <a:blip r:embed="rId3"/>
          <a:stretch>
            <a:fillRect/>
          </a:stretch>
        </p:blipFill>
        <p:spPr>
          <a:xfrm>
            <a:off x="3498476" y="4445623"/>
            <a:ext cx="3020383" cy="2028751"/>
          </a:xfrm>
          <a:prstGeom prst="rect">
            <a:avLst/>
          </a:prstGeom>
        </p:spPr>
      </p:pic>
    </p:spTree>
    <p:extLst>
      <p:ext uri="{BB962C8B-B14F-4D97-AF65-F5344CB8AC3E}">
        <p14:creationId xmlns:p14="http://schemas.microsoft.com/office/powerpoint/2010/main" val="78294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4163" y="110670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obtenemos la referencia de los cuatro objetos creados en el archivo XML:</a:t>
            </a:r>
            <a:endParaRPr lang="es-ES" dirty="0"/>
          </a:p>
        </p:txBody>
      </p:sp>
      <p:pic>
        <p:nvPicPr>
          <p:cNvPr id="3" name="Imagen 2"/>
          <p:cNvPicPr>
            <a:picLocks noChangeAspect="1"/>
          </p:cNvPicPr>
          <p:nvPr/>
        </p:nvPicPr>
        <p:blipFill>
          <a:blip r:embed="rId2"/>
          <a:stretch>
            <a:fillRect/>
          </a:stretch>
        </p:blipFill>
        <p:spPr>
          <a:xfrm>
            <a:off x="1141551" y="2169459"/>
            <a:ext cx="9628721" cy="3121531"/>
          </a:xfrm>
          <a:prstGeom prst="rect">
            <a:avLst/>
          </a:prstGeom>
        </p:spPr>
      </p:pic>
    </p:spTree>
    <p:extLst>
      <p:ext uri="{BB962C8B-B14F-4D97-AF65-F5344CB8AC3E}">
        <p14:creationId xmlns:p14="http://schemas.microsoft.com/office/powerpoint/2010/main" val="329222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85908" y="959223"/>
            <a:ext cx="8658158" cy="5629835"/>
          </a:xfrm>
          <a:prstGeom prst="rect">
            <a:avLst/>
          </a:prstGeom>
        </p:spPr>
      </p:pic>
      <p:sp>
        <p:nvSpPr>
          <p:cNvPr id="3" name="Rectángulo 2"/>
          <p:cNvSpPr/>
          <p:nvPr/>
        </p:nvSpPr>
        <p:spPr>
          <a:xfrm>
            <a:off x="2925528" y="456311"/>
            <a:ext cx="6045245"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método más importante de este concepto es el grabar:</a:t>
            </a:r>
            <a:endParaRPr lang="es-ES" dirty="0"/>
          </a:p>
        </p:txBody>
      </p:sp>
    </p:spTree>
    <p:extLst>
      <p:ext uri="{BB962C8B-B14F-4D97-AF65-F5344CB8AC3E}">
        <p14:creationId xmlns:p14="http://schemas.microsoft.com/office/powerpoint/2010/main" val="300345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90727" y="1110734"/>
            <a:ext cx="500649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MediaRecorder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758203" y="2244200"/>
            <a:ext cx="7002411" cy="2814695"/>
          </a:xfrm>
          <a:prstGeom prst="rect">
            <a:avLst/>
          </a:prstGeom>
        </p:spPr>
      </p:pic>
    </p:spTree>
    <p:extLst>
      <p:ext uri="{BB962C8B-B14F-4D97-AF65-F5344CB8AC3E}">
        <p14:creationId xmlns:p14="http://schemas.microsoft.com/office/powerpoint/2010/main" val="57907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8" y="131289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Seguidamente definimos el micrófono como fuente de audio:</a:t>
            </a:r>
            <a:endParaRPr lang="es-ES" dirty="0"/>
          </a:p>
        </p:txBody>
      </p:sp>
      <p:pic>
        <p:nvPicPr>
          <p:cNvPr id="3" name="Imagen 2"/>
          <p:cNvPicPr>
            <a:picLocks noChangeAspect="1"/>
          </p:cNvPicPr>
          <p:nvPr/>
        </p:nvPicPr>
        <p:blipFill>
          <a:blip r:embed="rId2"/>
          <a:stretch>
            <a:fillRect/>
          </a:stretch>
        </p:blipFill>
        <p:spPr>
          <a:xfrm>
            <a:off x="1515035" y="2795157"/>
            <a:ext cx="9036424" cy="2609108"/>
          </a:xfrm>
          <a:prstGeom prst="rect">
            <a:avLst/>
          </a:prstGeom>
        </p:spPr>
      </p:pic>
    </p:spTree>
    <p:extLst>
      <p:ext uri="{BB962C8B-B14F-4D97-AF65-F5344CB8AC3E}">
        <p14:creationId xmlns:p14="http://schemas.microsoft.com/office/powerpoint/2010/main" val="4030190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9741" y="1434370"/>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Luego llamamos al método </a:t>
            </a:r>
            <a:r>
              <a:rPr lang="es-ES" b="0" i="0" dirty="0" err="1" smtClean="0">
                <a:solidFill>
                  <a:srgbClr val="333333"/>
                </a:solidFill>
                <a:effectLst/>
                <a:latin typeface="arial" panose="020B0604020202020204" pitchFamily="34" charset="0"/>
              </a:rPr>
              <a:t>setOutputFormat</a:t>
            </a:r>
            <a:r>
              <a:rPr lang="es-ES" b="0" i="0" dirty="0" smtClean="0">
                <a:solidFill>
                  <a:srgbClr val="333333"/>
                </a:solidFill>
                <a:effectLst/>
                <a:latin typeface="arial" panose="020B0604020202020204" pitchFamily="34" charset="0"/>
              </a:rPr>
              <a:t> especificando que el archivo será almacenado con la especificación 3GPP y con extensión .3gp</a:t>
            </a:r>
            <a:endParaRPr lang="es-ES" dirty="0"/>
          </a:p>
        </p:txBody>
      </p:sp>
      <p:pic>
        <p:nvPicPr>
          <p:cNvPr id="3" name="Imagen 2"/>
          <p:cNvPicPr>
            <a:picLocks noChangeAspect="1"/>
          </p:cNvPicPr>
          <p:nvPr/>
        </p:nvPicPr>
        <p:blipFill>
          <a:blip r:embed="rId2"/>
          <a:stretch>
            <a:fillRect/>
          </a:stretch>
        </p:blipFill>
        <p:spPr>
          <a:xfrm>
            <a:off x="1093694" y="2856547"/>
            <a:ext cx="9412941" cy="2743903"/>
          </a:xfrm>
          <a:prstGeom prst="rect">
            <a:avLst/>
          </a:prstGeom>
        </p:spPr>
      </p:pic>
    </p:spTree>
    <p:extLst>
      <p:ext uri="{BB962C8B-B14F-4D97-AF65-F5344CB8AC3E}">
        <p14:creationId xmlns:p14="http://schemas.microsoft.com/office/powerpoint/2010/main" val="163291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9847" y="237006"/>
            <a:ext cx="6096000" cy="646331"/>
          </a:xfrm>
          <a:prstGeom prst="rect">
            <a:avLst/>
          </a:prstGeom>
        </p:spPr>
        <p:txBody>
          <a:bodyPr>
            <a:spAutoFit/>
          </a:bodyPr>
          <a:lstStyle/>
          <a:p>
            <a:r>
              <a:rPr lang="es-ES" b="1" i="0" dirty="0" smtClean="0">
                <a:solidFill>
                  <a:srgbClr val="333333"/>
                </a:solidFill>
                <a:effectLst/>
                <a:latin typeface="Arial" panose="020B0604020202020204" pitchFamily="34" charset="0"/>
              </a:rPr>
              <a:t>Reproducción de audio utilizando el reproductor propio de Android (vía </a:t>
            </a:r>
            <a:r>
              <a:rPr lang="es-ES" b="1" i="0" dirty="0" err="1" smtClean="0">
                <a:solidFill>
                  <a:srgbClr val="333333"/>
                </a:solidFill>
                <a:effectLst/>
                <a:latin typeface="Arial" panose="020B0604020202020204" pitchFamily="34" charset="0"/>
              </a:rPr>
              <a:t>Intent</a:t>
            </a:r>
            <a:r>
              <a:rPr lang="es-ES" b="1" i="0" dirty="0" smtClean="0">
                <a:solidFill>
                  <a:srgbClr val="333333"/>
                </a:solidFill>
                <a:effectLst/>
                <a:latin typeface="Arial" panose="020B0604020202020204" pitchFamily="34" charset="0"/>
              </a:rPr>
              <a:t>)</a:t>
            </a:r>
            <a:endParaRPr lang="es-ES" b="1" i="0" dirty="0">
              <a:solidFill>
                <a:srgbClr val="333333"/>
              </a:solidFill>
              <a:effectLst/>
              <a:latin typeface="Arial" panose="020B0604020202020204" pitchFamily="34" charset="0"/>
            </a:endParaRPr>
          </a:p>
        </p:txBody>
      </p:sp>
      <p:sp>
        <p:nvSpPr>
          <p:cNvPr id="3" name="Rectángulo 2"/>
          <p:cNvSpPr/>
          <p:nvPr/>
        </p:nvSpPr>
        <p:spPr>
          <a:xfrm>
            <a:off x="313765" y="1148913"/>
            <a:ext cx="5082988" cy="5078313"/>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Otra forma de ejecutar un archivo mp3 es mediante el reproductor interno de Android. Esta aplicación reproduce todos los formatos soportados por Android y tiene una interfaz que le será familiar al usuario de nuestra aplicación.</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Disponer un botón con la etiqueta: "ejecutar mp3 con el reproductor propio de </a:t>
            </a:r>
            <a:r>
              <a:rPr lang="es-ES" b="0" i="0" dirty="0" err="1" smtClean="0">
                <a:solidFill>
                  <a:srgbClr val="333333"/>
                </a:solidFill>
                <a:effectLst/>
                <a:latin typeface="arial" panose="020B0604020202020204" pitchFamily="34" charset="0"/>
              </a:rPr>
              <a:t>android</a:t>
            </a:r>
            <a:r>
              <a:rPr lang="es-ES" b="0" i="0" dirty="0" smtClean="0">
                <a:solidFill>
                  <a:srgbClr val="333333"/>
                </a:solidFill>
                <a:effectLst/>
                <a:latin typeface="arial" panose="020B0604020202020204" pitchFamily="34" charset="0"/>
              </a:rPr>
              <a:t>", luego cuando se presione reproducir el archivo de audio respectivo con el reproductor de Android </a:t>
            </a:r>
            <a:r>
              <a:rPr lang="es-ES" b="0" i="0" dirty="0" err="1" smtClean="0">
                <a:solidFill>
                  <a:srgbClr val="333333"/>
                </a:solidFill>
                <a:effectLst/>
                <a:latin typeface="arial" panose="020B0604020202020204" pitchFamily="34" charset="0"/>
              </a:rPr>
              <a:t>via</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Intent</a:t>
            </a:r>
            <a:r>
              <a:rPr lang="es-ES" b="0" i="0" dirty="0" smtClean="0">
                <a:solidFill>
                  <a:srgbClr val="333333"/>
                </a:solidFill>
                <a:effectLst/>
                <a:latin typeface="arial" panose="020B0604020202020204" pitchFamily="34" charset="0"/>
              </a:rPr>
              <a:t>. El archivo de sonido almacenarlo en la tarjeta SD, utilizaremos el archivo "gato.mp3" que lo subimos a la tarjeta SD en conceptos anteriores.</a:t>
            </a:r>
          </a:p>
          <a:p>
            <a:pPr algn="just"/>
            <a:r>
              <a:rPr lang="es-ES" b="0" i="0" dirty="0" smtClean="0">
                <a:solidFill>
                  <a:srgbClr val="333333"/>
                </a:solidFill>
                <a:effectLst/>
                <a:latin typeface="arial" panose="020B0604020202020204" pitchFamily="34" charset="0"/>
              </a:rPr>
              <a:t>Crearemos el Proyecto030.</a:t>
            </a:r>
          </a:p>
          <a:p>
            <a:pPr algn="just"/>
            <a:r>
              <a:rPr lang="es-ES" b="0" i="0" dirty="0" smtClean="0">
                <a:solidFill>
                  <a:srgbClr val="333333"/>
                </a:solidFill>
                <a:effectLst/>
                <a:latin typeface="arial" panose="020B0604020202020204" pitchFamily="34" charset="0"/>
              </a:rPr>
              <a:t>Creamos la interfaz con el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y especificamos el evento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con el método "ejecutar":</a:t>
            </a:r>
            <a:endParaRPr lang="es-ES" b="0" i="0" dirty="0">
              <a:solidFill>
                <a:srgbClr val="333333"/>
              </a:solidFill>
              <a:effectLst/>
              <a:latin typeface="arial" panose="020B0604020202020204" pitchFamily="34" charset="0"/>
            </a:endParaRPr>
          </a:p>
        </p:txBody>
      </p:sp>
      <p:pic>
        <p:nvPicPr>
          <p:cNvPr id="1026"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3317" y="377825"/>
            <a:ext cx="5689413" cy="625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91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0" y="1008094"/>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Especificamos el </a:t>
            </a:r>
            <a:r>
              <a:rPr lang="es-ES" b="0" i="0" dirty="0" err="1" smtClean="0">
                <a:solidFill>
                  <a:srgbClr val="333333"/>
                </a:solidFill>
                <a:effectLst/>
                <a:latin typeface="arial" panose="020B0604020202020204" pitchFamily="34" charset="0"/>
              </a:rPr>
              <a:t>codec</a:t>
            </a:r>
            <a:r>
              <a:rPr lang="es-ES" b="0" i="0" dirty="0" smtClean="0">
                <a:solidFill>
                  <a:srgbClr val="333333"/>
                </a:solidFill>
                <a:effectLst/>
                <a:latin typeface="arial" panose="020B0604020202020204" pitchFamily="34" charset="0"/>
              </a:rPr>
              <a:t> a emplear llamando al método </a:t>
            </a:r>
            <a:r>
              <a:rPr lang="es-ES" b="0" i="0" dirty="0" err="1" smtClean="0">
                <a:solidFill>
                  <a:srgbClr val="333333"/>
                </a:solidFill>
                <a:effectLst/>
                <a:latin typeface="arial" panose="020B0604020202020204" pitchFamily="34" charset="0"/>
              </a:rPr>
              <a:t>setAudioEncoder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977153" y="2488268"/>
            <a:ext cx="9879106" cy="2643886"/>
          </a:xfrm>
          <a:prstGeom prst="rect">
            <a:avLst/>
          </a:prstGeom>
        </p:spPr>
      </p:pic>
    </p:spTree>
    <p:extLst>
      <p:ext uri="{BB962C8B-B14F-4D97-AF65-F5344CB8AC3E}">
        <p14:creationId xmlns:p14="http://schemas.microsoft.com/office/powerpoint/2010/main" val="2019797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5" y="1115670"/>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Obtenemos el </a:t>
            </a:r>
            <a:r>
              <a:rPr lang="es-ES" b="0" i="0" dirty="0" err="1" smtClean="0">
                <a:solidFill>
                  <a:srgbClr val="333333"/>
                </a:solidFill>
                <a:effectLst/>
                <a:latin typeface="arial" panose="020B0604020202020204" pitchFamily="34" charset="0"/>
              </a:rPr>
              <a:t>path</a:t>
            </a:r>
            <a:r>
              <a:rPr lang="es-ES" b="0" i="0" dirty="0" smtClean="0">
                <a:solidFill>
                  <a:srgbClr val="333333"/>
                </a:solidFill>
                <a:effectLst/>
                <a:latin typeface="arial" panose="020B0604020202020204" pitchFamily="34" charset="0"/>
              </a:rPr>
              <a:t> de la tarjeta SD y creamos un archivo temporal con extensión 3gp:</a:t>
            </a:r>
            <a:endParaRPr lang="es-ES" dirty="0"/>
          </a:p>
        </p:txBody>
      </p:sp>
      <p:pic>
        <p:nvPicPr>
          <p:cNvPr id="3" name="Imagen 2"/>
          <p:cNvPicPr>
            <a:picLocks noChangeAspect="1"/>
          </p:cNvPicPr>
          <p:nvPr/>
        </p:nvPicPr>
        <p:blipFill>
          <a:blip r:embed="rId2"/>
          <a:stretch>
            <a:fillRect/>
          </a:stretch>
        </p:blipFill>
        <p:spPr>
          <a:xfrm>
            <a:off x="932329" y="2228436"/>
            <a:ext cx="9592235" cy="3293853"/>
          </a:xfrm>
          <a:prstGeom prst="rect">
            <a:avLst/>
          </a:prstGeom>
        </p:spPr>
      </p:pic>
    </p:spTree>
    <p:extLst>
      <p:ext uri="{BB962C8B-B14F-4D97-AF65-F5344CB8AC3E}">
        <p14:creationId xmlns:p14="http://schemas.microsoft.com/office/powerpoint/2010/main" val="724780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8023" y="65444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Con el método </a:t>
            </a:r>
            <a:r>
              <a:rPr lang="es-ES" b="0" i="0" dirty="0" err="1" smtClean="0">
                <a:solidFill>
                  <a:srgbClr val="333333"/>
                </a:solidFill>
                <a:effectLst/>
                <a:latin typeface="arial" panose="020B0604020202020204" pitchFamily="34" charset="0"/>
              </a:rPr>
              <a:t>setOutputFile</a:t>
            </a:r>
            <a:r>
              <a:rPr lang="es-ES" b="0" i="0" dirty="0" smtClean="0">
                <a:solidFill>
                  <a:srgbClr val="333333"/>
                </a:solidFill>
                <a:effectLst/>
                <a:latin typeface="arial" panose="020B0604020202020204" pitchFamily="34" charset="0"/>
              </a:rPr>
              <a:t> de la clase </a:t>
            </a:r>
            <a:r>
              <a:rPr lang="es-ES" b="0" i="0" dirty="0" err="1" smtClean="0">
                <a:solidFill>
                  <a:srgbClr val="333333"/>
                </a:solidFill>
                <a:effectLst/>
                <a:latin typeface="arial" panose="020B0604020202020204" pitchFamily="34" charset="0"/>
              </a:rPr>
              <a:t>MediaRecorder</a:t>
            </a:r>
            <a:r>
              <a:rPr lang="es-ES" b="0" i="0" dirty="0" smtClean="0">
                <a:solidFill>
                  <a:srgbClr val="333333"/>
                </a:solidFill>
                <a:effectLst/>
                <a:latin typeface="arial" panose="020B0604020202020204" pitchFamily="34" charset="0"/>
              </a:rPr>
              <a:t> le indicamos el archivo donde debe almacenarse la grabación:</a:t>
            </a:r>
            <a:endParaRPr lang="es-ES" dirty="0"/>
          </a:p>
        </p:txBody>
      </p:sp>
      <p:pic>
        <p:nvPicPr>
          <p:cNvPr id="3" name="Imagen 2"/>
          <p:cNvPicPr>
            <a:picLocks noChangeAspect="1"/>
          </p:cNvPicPr>
          <p:nvPr/>
        </p:nvPicPr>
        <p:blipFill>
          <a:blip r:embed="rId2"/>
          <a:stretch>
            <a:fillRect/>
          </a:stretch>
        </p:blipFill>
        <p:spPr>
          <a:xfrm>
            <a:off x="968188" y="2286337"/>
            <a:ext cx="9923929" cy="3125047"/>
          </a:xfrm>
          <a:prstGeom prst="rect">
            <a:avLst/>
          </a:prstGeom>
        </p:spPr>
      </p:pic>
    </p:spTree>
    <p:extLst>
      <p:ext uri="{BB962C8B-B14F-4D97-AF65-F5344CB8AC3E}">
        <p14:creationId xmlns:p14="http://schemas.microsoft.com/office/powerpoint/2010/main" val="401107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78397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Llamamos al método prepare y finalmente al método </a:t>
            </a:r>
            <a:r>
              <a:rPr lang="es-ES" b="0" i="0" dirty="0" err="1" smtClean="0">
                <a:solidFill>
                  <a:srgbClr val="333333"/>
                </a:solidFill>
                <a:effectLst/>
                <a:latin typeface="arial" panose="020B0604020202020204" pitchFamily="34" charset="0"/>
              </a:rPr>
              <a:t>start</a:t>
            </a:r>
            <a:r>
              <a:rPr lang="es-ES" b="0" i="0" dirty="0" smtClean="0">
                <a:solidFill>
                  <a:srgbClr val="333333"/>
                </a:solidFill>
                <a:effectLst/>
                <a:latin typeface="arial" panose="020B0604020202020204" pitchFamily="34" charset="0"/>
              </a:rPr>
              <a:t> para comenzar la grabación:</a:t>
            </a:r>
            <a:endParaRPr lang="es-ES" dirty="0"/>
          </a:p>
        </p:txBody>
      </p:sp>
      <p:pic>
        <p:nvPicPr>
          <p:cNvPr id="3" name="Imagen 2"/>
          <p:cNvPicPr>
            <a:picLocks noChangeAspect="1"/>
          </p:cNvPicPr>
          <p:nvPr/>
        </p:nvPicPr>
        <p:blipFill>
          <a:blip r:embed="rId2"/>
          <a:stretch>
            <a:fillRect/>
          </a:stretch>
        </p:blipFill>
        <p:spPr>
          <a:xfrm>
            <a:off x="1825438" y="2129118"/>
            <a:ext cx="7479926" cy="3894044"/>
          </a:xfrm>
          <a:prstGeom prst="rect">
            <a:avLst/>
          </a:prstGeom>
        </p:spPr>
      </p:pic>
    </p:spTree>
    <p:extLst>
      <p:ext uri="{BB962C8B-B14F-4D97-AF65-F5344CB8AC3E}">
        <p14:creationId xmlns:p14="http://schemas.microsoft.com/office/powerpoint/2010/main" val="972275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00475" y="697467"/>
            <a:ext cx="213391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método detener:</a:t>
            </a:r>
            <a:endParaRPr lang="es-ES" dirty="0"/>
          </a:p>
        </p:txBody>
      </p:sp>
      <p:pic>
        <p:nvPicPr>
          <p:cNvPr id="3" name="Imagen 2"/>
          <p:cNvPicPr>
            <a:picLocks noChangeAspect="1"/>
          </p:cNvPicPr>
          <p:nvPr/>
        </p:nvPicPr>
        <p:blipFill>
          <a:blip r:embed="rId2"/>
          <a:stretch>
            <a:fillRect/>
          </a:stretch>
        </p:blipFill>
        <p:spPr>
          <a:xfrm>
            <a:off x="3325058" y="107575"/>
            <a:ext cx="8535248" cy="6589059"/>
          </a:xfrm>
          <a:prstGeom prst="rect">
            <a:avLst/>
          </a:prstGeom>
        </p:spPr>
      </p:pic>
    </p:spTree>
    <p:extLst>
      <p:ext uri="{BB962C8B-B14F-4D97-AF65-F5344CB8AC3E}">
        <p14:creationId xmlns:p14="http://schemas.microsoft.com/office/powerpoint/2010/main" val="118843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49388" y="43928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Llamamos primero al método stop de la clase </a:t>
            </a:r>
            <a:r>
              <a:rPr lang="es-ES" b="0" i="0" dirty="0" err="1" smtClean="0">
                <a:solidFill>
                  <a:srgbClr val="333333"/>
                </a:solidFill>
                <a:effectLst/>
                <a:latin typeface="arial" panose="020B0604020202020204" pitchFamily="34" charset="0"/>
              </a:rPr>
              <a:t>MediaRecorder</a:t>
            </a:r>
            <a:r>
              <a:rPr lang="es-ES" b="0" i="0" dirty="0" smtClean="0">
                <a:solidFill>
                  <a:srgbClr val="333333"/>
                </a:solidFill>
                <a:effectLst/>
                <a:latin typeface="arial" panose="020B0604020202020204" pitchFamily="34" charset="0"/>
              </a:rPr>
              <a:t> y liberamos los recursos consumidos llamando a </a:t>
            </a:r>
            <a:r>
              <a:rPr lang="es-ES" b="0" i="0" dirty="0" err="1" smtClean="0">
                <a:solidFill>
                  <a:srgbClr val="333333"/>
                </a:solidFill>
                <a:effectLst/>
                <a:latin typeface="arial" panose="020B0604020202020204" pitchFamily="34" charset="0"/>
              </a:rPr>
              <a:t>release</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040591" y="2114762"/>
            <a:ext cx="7273738" cy="3572783"/>
          </a:xfrm>
          <a:prstGeom prst="rect">
            <a:avLst/>
          </a:prstGeom>
        </p:spPr>
      </p:pic>
    </p:spTree>
    <p:extLst>
      <p:ext uri="{BB962C8B-B14F-4D97-AF65-F5344CB8AC3E}">
        <p14:creationId xmlns:p14="http://schemas.microsoft.com/office/powerpoint/2010/main" val="3054772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23883" y="449159"/>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para poder reproducir el archivo de audio que acabamos de grabar. Indicamos mediante el método </a:t>
            </a:r>
            <a:r>
              <a:rPr lang="es-ES" b="0" i="0" dirty="0" err="1" smtClean="0">
                <a:solidFill>
                  <a:srgbClr val="333333"/>
                </a:solidFill>
                <a:effectLst/>
                <a:latin typeface="arial" panose="020B0604020202020204" pitchFamily="34" charset="0"/>
              </a:rPr>
              <a:t>setOnCompletionListener</a:t>
            </a:r>
            <a:r>
              <a:rPr lang="es-ES" b="0" i="0" dirty="0" smtClean="0">
                <a:solidFill>
                  <a:srgbClr val="333333"/>
                </a:solidFill>
                <a:effectLst/>
                <a:latin typeface="arial" panose="020B0604020202020204" pitchFamily="34" charset="0"/>
              </a:rPr>
              <a:t> la referencia de la clase que será informada cuando el audio finalice:</a:t>
            </a:r>
            <a:endParaRPr lang="es-ES" dirty="0"/>
          </a:p>
        </p:txBody>
      </p:sp>
      <p:pic>
        <p:nvPicPr>
          <p:cNvPr id="3" name="Imagen 2"/>
          <p:cNvPicPr>
            <a:picLocks noChangeAspect="1"/>
          </p:cNvPicPr>
          <p:nvPr/>
        </p:nvPicPr>
        <p:blipFill>
          <a:blip r:embed="rId2"/>
          <a:stretch>
            <a:fillRect/>
          </a:stretch>
        </p:blipFill>
        <p:spPr>
          <a:xfrm>
            <a:off x="1709457" y="2449459"/>
            <a:ext cx="8644778" cy="3229121"/>
          </a:xfrm>
          <a:prstGeom prst="rect">
            <a:avLst/>
          </a:prstGeom>
        </p:spPr>
      </p:pic>
    </p:spTree>
    <p:extLst>
      <p:ext uri="{BB962C8B-B14F-4D97-AF65-F5344CB8AC3E}">
        <p14:creationId xmlns:p14="http://schemas.microsoft.com/office/powerpoint/2010/main" val="2880873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41842" y="1155557"/>
            <a:ext cx="5173211"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Referenciamos el archivo a que debe reproducir:</a:t>
            </a:r>
            <a:endParaRPr lang="es-ES" dirty="0"/>
          </a:p>
        </p:txBody>
      </p:sp>
      <p:pic>
        <p:nvPicPr>
          <p:cNvPr id="3" name="Imagen 2"/>
          <p:cNvPicPr>
            <a:picLocks noChangeAspect="1"/>
          </p:cNvPicPr>
          <p:nvPr/>
        </p:nvPicPr>
        <p:blipFill>
          <a:blip r:embed="rId2"/>
          <a:stretch>
            <a:fillRect/>
          </a:stretch>
        </p:blipFill>
        <p:spPr>
          <a:xfrm>
            <a:off x="1290918" y="2171856"/>
            <a:ext cx="9152965" cy="3629849"/>
          </a:xfrm>
          <a:prstGeom prst="rect">
            <a:avLst/>
          </a:prstGeom>
        </p:spPr>
      </p:pic>
    </p:spTree>
    <p:extLst>
      <p:ext uri="{BB962C8B-B14F-4D97-AF65-F5344CB8AC3E}">
        <p14:creationId xmlns:p14="http://schemas.microsoft.com/office/powerpoint/2010/main" val="103004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0094" y="119635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Finalmente llamamos al método prepare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843369" y="2168922"/>
            <a:ext cx="7533715" cy="3781401"/>
          </a:xfrm>
          <a:prstGeom prst="rect">
            <a:avLst/>
          </a:prstGeom>
        </p:spPr>
      </p:pic>
    </p:spTree>
    <p:extLst>
      <p:ext uri="{BB962C8B-B14F-4D97-AF65-F5344CB8AC3E}">
        <p14:creationId xmlns:p14="http://schemas.microsoft.com/office/powerpoint/2010/main" val="1532312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878559"/>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El método reproducir simplemente llama al método </a:t>
            </a:r>
            <a:r>
              <a:rPr lang="es-ES" b="0" i="0" dirty="0" err="1" smtClean="0">
                <a:solidFill>
                  <a:srgbClr val="333333"/>
                </a:solidFill>
                <a:effectLst/>
                <a:latin typeface="arial" panose="020B0604020202020204" pitchFamily="34" charset="0"/>
              </a:rPr>
              <a:t>start</a:t>
            </a:r>
            <a:r>
              <a:rPr lang="es-ES" b="0" i="0" dirty="0" smtClean="0">
                <a:solidFill>
                  <a:srgbClr val="333333"/>
                </a:solidFill>
                <a:effectLst/>
                <a:latin typeface="arial" panose="020B0604020202020204" pitchFamily="34" charset="0"/>
              </a:rPr>
              <a:t>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para iniciar la reproducción del archivo previamente grabado:</a:t>
            </a:r>
            <a:endParaRPr lang="es-ES" dirty="0"/>
          </a:p>
        </p:txBody>
      </p:sp>
      <p:pic>
        <p:nvPicPr>
          <p:cNvPr id="3" name="Imagen 2"/>
          <p:cNvPicPr>
            <a:picLocks noChangeAspect="1"/>
          </p:cNvPicPr>
          <p:nvPr/>
        </p:nvPicPr>
        <p:blipFill>
          <a:blip r:embed="rId2"/>
          <a:stretch>
            <a:fillRect/>
          </a:stretch>
        </p:blipFill>
        <p:spPr>
          <a:xfrm>
            <a:off x="2380689" y="2205317"/>
            <a:ext cx="6663852" cy="4288491"/>
          </a:xfrm>
          <a:prstGeom prst="rect">
            <a:avLst/>
          </a:prstGeom>
        </p:spPr>
      </p:pic>
    </p:spTree>
    <p:extLst>
      <p:ext uri="{BB962C8B-B14F-4D97-AF65-F5344CB8AC3E}">
        <p14:creationId xmlns:p14="http://schemas.microsoft.com/office/powerpoint/2010/main" val="143780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241176" y="133582"/>
            <a:ext cx="9760453" cy="6598024"/>
          </a:xfrm>
          <a:prstGeom prst="rect">
            <a:avLst/>
          </a:prstGeom>
        </p:spPr>
      </p:pic>
      <p:sp>
        <p:nvSpPr>
          <p:cNvPr id="4" name="Rectángulo 3"/>
          <p:cNvSpPr/>
          <p:nvPr/>
        </p:nvSpPr>
        <p:spPr>
          <a:xfrm>
            <a:off x="3376921" y="196335"/>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sp>
        <p:nvSpPr>
          <p:cNvPr id="5" name="Rectángulo 4"/>
          <p:cNvSpPr/>
          <p:nvPr/>
        </p:nvSpPr>
        <p:spPr>
          <a:xfrm>
            <a:off x="170330" y="565667"/>
            <a:ext cx="1981200" cy="5355312"/>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Intent</a:t>
            </a:r>
            <a:r>
              <a:rPr lang="es-ES" b="0" i="0" dirty="0" smtClean="0">
                <a:solidFill>
                  <a:srgbClr val="333333"/>
                </a:solidFill>
                <a:effectLst/>
                <a:latin typeface="arial" panose="020B0604020202020204" pitchFamily="34" charset="0"/>
              </a:rPr>
              <a:t> y un objeto de la clase Uri referenciando al archivo mp3 almacenado en la tarjeta SD. Indicamos mediante el método </a:t>
            </a:r>
            <a:r>
              <a:rPr lang="es-ES" b="0" i="0" dirty="0" err="1" smtClean="0">
                <a:solidFill>
                  <a:srgbClr val="333333"/>
                </a:solidFill>
                <a:effectLst/>
                <a:latin typeface="arial" panose="020B0604020202020204" pitchFamily="34" charset="0"/>
              </a:rPr>
              <a:t>setDataAndType</a:t>
            </a:r>
            <a:r>
              <a:rPr lang="es-ES" b="0" i="0" dirty="0" smtClean="0">
                <a:solidFill>
                  <a:srgbClr val="333333"/>
                </a:solidFill>
                <a:effectLst/>
                <a:latin typeface="arial" panose="020B0604020202020204" pitchFamily="34" charset="0"/>
              </a:rPr>
              <a:t> el Uri y el tipo de archivo a reproducir. Activamos la aplicación mediante </a:t>
            </a:r>
            <a:r>
              <a:rPr lang="es-ES" b="0" i="0" dirty="0" err="1" smtClean="0">
                <a:solidFill>
                  <a:srgbClr val="333333"/>
                </a:solidFill>
                <a:effectLst/>
                <a:latin typeface="arial" panose="020B0604020202020204" pitchFamily="34" charset="0"/>
              </a:rPr>
              <a:t>startActivity</a:t>
            </a:r>
            <a:r>
              <a:rPr lang="es-ES" b="0" i="0" dirty="0" smtClean="0">
                <a:solidFill>
                  <a:srgbClr val="333333"/>
                </a:solidFill>
                <a:effectLst/>
                <a:latin typeface="arial" panose="020B0604020202020204" pitchFamily="34" charset="0"/>
              </a:rPr>
              <a:t>.</a:t>
            </a:r>
            <a:endParaRPr lang="es-ES" dirty="0"/>
          </a:p>
        </p:txBody>
      </p:sp>
    </p:spTree>
    <p:extLst>
      <p:ext uri="{BB962C8B-B14F-4D97-AF65-F5344CB8AC3E}">
        <p14:creationId xmlns:p14="http://schemas.microsoft.com/office/powerpoint/2010/main" val="2007840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1130" y="107981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El método </a:t>
            </a:r>
            <a:r>
              <a:rPr lang="es-ES" b="0" i="0" dirty="0" err="1" smtClean="0">
                <a:solidFill>
                  <a:srgbClr val="333333"/>
                </a:solidFill>
                <a:effectLst/>
                <a:latin typeface="arial" panose="020B0604020202020204" pitchFamily="34" charset="0"/>
              </a:rPr>
              <a:t>onCompletion</a:t>
            </a:r>
            <a:r>
              <a:rPr lang="es-ES" b="0" i="0" dirty="0" smtClean="0">
                <a:solidFill>
                  <a:srgbClr val="333333"/>
                </a:solidFill>
                <a:effectLst/>
                <a:latin typeface="arial" panose="020B0604020202020204" pitchFamily="34" charset="0"/>
              </a:rPr>
              <a:t> se ejecuta cuando termina de reproducirse el archivo de audio:</a:t>
            </a:r>
            <a:endParaRPr lang="es-ES" dirty="0"/>
          </a:p>
        </p:txBody>
      </p:sp>
      <p:pic>
        <p:nvPicPr>
          <p:cNvPr id="3" name="Imagen 2"/>
          <p:cNvPicPr>
            <a:picLocks noChangeAspect="1"/>
          </p:cNvPicPr>
          <p:nvPr/>
        </p:nvPicPr>
        <p:blipFill>
          <a:blip r:embed="rId2"/>
          <a:stretch>
            <a:fillRect/>
          </a:stretch>
        </p:blipFill>
        <p:spPr>
          <a:xfrm>
            <a:off x="2004173" y="2154249"/>
            <a:ext cx="7077075" cy="4049887"/>
          </a:xfrm>
          <a:prstGeom prst="rect">
            <a:avLst/>
          </a:prstGeom>
        </p:spPr>
      </p:pic>
    </p:spTree>
    <p:extLst>
      <p:ext uri="{BB962C8B-B14F-4D97-AF65-F5344CB8AC3E}">
        <p14:creationId xmlns:p14="http://schemas.microsoft.com/office/powerpoint/2010/main" val="43473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34720" y="312875"/>
            <a:ext cx="2903359"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graficar un píxel</a:t>
            </a:r>
            <a:endParaRPr lang="es-ES" b="1" i="0" dirty="0">
              <a:solidFill>
                <a:srgbClr val="333333"/>
              </a:solidFill>
              <a:effectLst/>
              <a:latin typeface="Arial" panose="020B0604020202020204" pitchFamily="34" charset="0"/>
            </a:endParaRPr>
          </a:p>
        </p:txBody>
      </p:sp>
      <p:sp>
        <p:nvSpPr>
          <p:cNvPr id="3" name="Rectángulo 2"/>
          <p:cNvSpPr/>
          <p:nvPr/>
        </p:nvSpPr>
        <p:spPr>
          <a:xfrm>
            <a:off x="519953" y="1437998"/>
            <a:ext cx="4688541" cy="3693319"/>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Graficar un píxel de color negro en medio de la pantalla del dispositivo.</a:t>
            </a:r>
          </a:p>
          <a:p>
            <a:pPr algn="just"/>
            <a:r>
              <a:rPr lang="es-ES" b="0" i="0" dirty="0" smtClean="0">
                <a:solidFill>
                  <a:srgbClr val="333333"/>
                </a:solidFill>
                <a:effectLst/>
                <a:latin typeface="arial" panose="020B0604020202020204" pitchFamily="34" charset="0"/>
              </a:rPr>
              <a:t>Para poder hacer esta simple tarea debemos seguir una serie de pasos:</a:t>
            </a:r>
          </a:p>
          <a:p>
            <a:pPr algn="just"/>
            <a:r>
              <a:rPr lang="es-ES" b="0" i="0" dirty="0" smtClean="0">
                <a:solidFill>
                  <a:srgbClr val="333333"/>
                </a:solidFill>
                <a:effectLst/>
                <a:latin typeface="arial" panose="020B0604020202020204" pitchFamily="34" charset="0"/>
              </a:rPr>
              <a:t>1 - Creamos un proyecto llamado: Proyecto033</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t>
            </a:r>
            <a:r>
              <a:rPr lang="es-ES" b="0" i="0" dirty="0" err="1" smtClean="0">
                <a:solidFill>
                  <a:srgbClr val="333333"/>
                </a:solidFill>
                <a:effectLst/>
                <a:latin typeface="arial" panose="020B0604020202020204" pitchFamily="34" charset="0"/>
              </a:rPr>
              <a:t>plug</a:t>
            </a:r>
            <a:r>
              <a:rPr lang="es-ES" b="0" i="0" dirty="0" smtClean="0">
                <a:solidFill>
                  <a:srgbClr val="333333"/>
                </a:solidFill>
                <a:effectLst/>
                <a:latin typeface="arial" panose="020B0604020202020204" pitchFamily="34" charset="0"/>
              </a:rPr>
              <a:t>-in del Android Studio y procedemos a definir un id para 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(le asignamos como id el valor layout1):</a:t>
            </a:r>
            <a:endParaRPr lang="es-ES" b="0" i="0" dirty="0">
              <a:solidFill>
                <a:srgbClr val="333333"/>
              </a:solidFill>
              <a:effectLst/>
              <a:latin typeface="arial" panose="020B0604020202020204" pitchFamily="34" charset="0"/>
            </a:endParaRPr>
          </a:p>
        </p:txBody>
      </p:sp>
      <p:pic>
        <p:nvPicPr>
          <p:cNvPr id="7170"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6" y="797697"/>
            <a:ext cx="6307978" cy="589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40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6163" y="775012"/>
            <a:ext cx="4087907"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 para encender el píxel:</a:t>
            </a:r>
            <a:endParaRPr lang="es-ES" dirty="0"/>
          </a:p>
        </p:txBody>
      </p:sp>
      <p:pic>
        <p:nvPicPr>
          <p:cNvPr id="3" name="Imagen 2"/>
          <p:cNvPicPr>
            <a:picLocks noChangeAspect="1"/>
          </p:cNvPicPr>
          <p:nvPr/>
        </p:nvPicPr>
        <p:blipFill>
          <a:blip r:embed="rId2"/>
          <a:stretch>
            <a:fillRect/>
          </a:stretch>
        </p:blipFill>
        <p:spPr>
          <a:xfrm>
            <a:off x="5000231" y="0"/>
            <a:ext cx="6548384" cy="6858000"/>
          </a:xfrm>
          <a:prstGeom prst="rect">
            <a:avLst/>
          </a:prstGeom>
        </p:spPr>
      </p:pic>
      <p:sp>
        <p:nvSpPr>
          <p:cNvPr id="4" name="Rectángulo 3"/>
          <p:cNvSpPr/>
          <p:nvPr/>
        </p:nvSpPr>
        <p:spPr>
          <a:xfrm>
            <a:off x="340659" y="2413337"/>
            <a:ext cx="4419600" cy="2862322"/>
          </a:xfrm>
          <a:prstGeom prst="rect">
            <a:avLst/>
          </a:prstGeom>
        </p:spPr>
        <p:txBody>
          <a:bodyPr wrap="square">
            <a:spAutoFit/>
          </a:bodyPr>
          <a:lstStyle/>
          <a:p>
            <a:r>
              <a:rPr lang="es-ES" b="0" i="0" dirty="0" smtClean="0">
                <a:solidFill>
                  <a:srgbClr val="333333"/>
                </a:solidFill>
                <a:effectLst/>
                <a:latin typeface="arial" panose="020B0604020202020204" pitchFamily="34" charset="0"/>
              </a:rPr>
              <a:t>Debemos crear una clase que herede de la clase View (todos los controles visuales en Android heredan de esta clase) y </a:t>
            </a:r>
            <a:r>
              <a:rPr lang="es-ES" b="0" i="0" dirty="0" err="1" smtClean="0">
                <a:solidFill>
                  <a:srgbClr val="333333"/>
                </a:solidFill>
                <a:effectLst/>
                <a:latin typeface="arial" panose="020B0604020202020204" pitchFamily="34" charset="0"/>
              </a:rPr>
              <a:t>sobreescribir</a:t>
            </a:r>
            <a:r>
              <a:rPr lang="es-ES" b="0" i="0" dirty="0" smtClean="0">
                <a:solidFill>
                  <a:srgbClr val="333333"/>
                </a:solidFill>
                <a:effectLst/>
                <a:latin typeface="arial" panose="020B0604020202020204" pitchFamily="34" charset="0"/>
              </a:rPr>
              <a:t>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se ejecuta cuando tiene que graficarse. Para acceder a las primitivas gráficas hay una clase llamada </a:t>
            </a:r>
            <a:r>
              <a:rPr lang="es-ES" b="0" i="0" dirty="0" err="1" smtClean="0">
                <a:solidFill>
                  <a:srgbClr val="333333"/>
                </a:solidFill>
                <a:effectLst/>
                <a:latin typeface="arial" panose="020B0604020202020204" pitchFamily="34" charset="0"/>
              </a:rPr>
              <a:t>Canvas</a:t>
            </a:r>
            <a:r>
              <a:rPr lang="es-ES" b="0" i="0" dirty="0" smtClean="0">
                <a:solidFill>
                  <a:srgbClr val="333333"/>
                </a:solidFill>
                <a:effectLst/>
                <a:latin typeface="arial" panose="020B0604020202020204" pitchFamily="34" charset="0"/>
              </a:rPr>
              <a:t> que encapsula todo lo relacionado a pintar píxeles, líneas, </a:t>
            </a:r>
            <a:r>
              <a:rPr lang="es-ES" b="0" i="0" dirty="0" err="1" smtClean="0">
                <a:solidFill>
                  <a:srgbClr val="333333"/>
                </a:solidFill>
                <a:effectLst/>
                <a:latin typeface="arial" panose="020B0604020202020204" pitchFamily="34" charset="0"/>
              </a:rPr>
              <a:t>rectángules</a:t>
            </a:r>
            <a:r>
              <a:rPr lang="es-ES" b="0" i="0" dirty="0" smtClean="0">
                <a:solidFill>
                  <a:srgbClr val="333333"/>
                </a:solidFill>
                <a:effectLst/>
                <a:latin typeface="arial" panose="020B0604020202020204" pitchFamily="34" charset="0"/>
              </a:rPr>
              <a:t> etc.:</a:t>
            </a:r>
            <a:endParaRPr lang="es-ES" dirty="0"/>
          </a:p>
        </p:txBody>
      </p:sp>
    </p:spTree>
    <p:extLst>
      <p:ext uri="{BB962C8B-B14F-4D97-AF65-F5344CB8AC3E}">
        <p14:creationId xmlns:p14="http://schemas.microsoft.com/office/powerpoint/2010/main" val="128159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371599" y="3257336"/>
            <a:ext cx="8964706" cy="3337922"/>
          </a:xfrm>
          <a:prstGeom prst="rect">
            <a:avLst/>
          </a:prstGeom>
        </p:spPr>
      </p:pic>
      <p:sp>
        <p:nvSpPr>
          <p:cNvPr id="4" name="Rectángulo 3"/>
          <p:cNvSpPr/>
          <p:nvPr/>
        </p:nvSpPr>
        <p:spPr>
          <a:xfrm>
            <a:off x="2115671" y="338828"/>
            <a:ext cx="7333129" cy="2585323"/>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Lo primero que hacemos en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es obtener el ancho y alto en píxeles del dispositivo mediante los métodos </a:t>
            </a:r>
            <a:r>
              <a:rPr lang="es-ES" b="0" i="0" dirty="0" err="1" smtClean="0">
                <a:solidFill>
                  <a:srgbClr val="333333"/>
                </a:solidFill>
                <a:effectLst/>
                <a:latin typeface="arial" panose="020B0604020202020204" pitchFamily="34" charset="0"/>
              </a:rPr>
              <a:t>getWidth</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getHeight</a:t>
            </a:r>
            <a:r>
              <a:rPr lang="es-ES" b="0" i="0" dirty="0" smtClean="0">
                <a:solidFill>
                  <a:srgbClr val="333333"/>
                </a:solidFill>
                <a:effectLst/>
                <a:latin typeface="arial" panose="020B0604020202020204" pitchFamily="34" charset="0"/>
              </a:rPr>
              <a:t>() que nos provee la clase </a:t>
            </a:r>
            <a:r>
              <a:rPr lang="es-ES" b="0" i="0" dirty="0" err="1" smtClean="0">
                <a:solidFill>
                  <a:srgbClr val="333333"/>
                </a:solidFill>
                <a:effectLst/>
                <a:latin typeface="arial" panose="020B0604020202020204" pitchFamily="34" charset="0"/>
              </a:rPr>
              <a:t>Canvas</a:t>
            </a:r>
            <a:r>
              <a:rPr lang="es-ES" b="0" i="0" dirty="0" smtClean="0">
                <a:solidFill>
                  <a:srgbClr val="333333"/>
                </a:solidFill>
                <a:effectLst/>
                <a:latin typeface="arial" panose="020B0604020202020204" pitchFamily="34" charset="0"/>
              </a:rPr>
              <a:t>. Seguidamente creamos un objeto de la clase Paint. Llamamos al método </a:t>
            </a:r>
            <a:r>
              <a:rPr lang="es-ES" b="0" i="0" dirty="0" err="1" smtClean="0">
                <a:solidFill>
                  <a:srgbClr val="333333"/>
                </a:solidFill>
                <a:effectLst/>
                <a:latin typeface="arial" panose="020B0604020202020204" pitchFamily="34" charset="0"/>
              </a:rPr>
              <a:t>setARGB</a:t>
            </a:r>
            <a:r>
              <a:rPr lang="es-ES" b="0" i="0" dirty="0" smtClean="0">
                <a:solidFill>
                  <a:srgbClr val="333333"/>
                </a:solidFill>
                <a:effectLst/>
                <a:latin typeface="arial" panose="020B0604020202020204" pitchFamily="34" charset="0"/>
              </a:rPr>
              <a:t> para definir el color del pincel (el primer parámetro indica el valor de transparencia con 255 indicamos que no hay transparencia, luego indicamos la cantidad de rojo, verde y azul.</a:t>
            </a:r>
          </a:p>
          <a:p>
            <a:pPr algn="just"/>
            <a:r>
              <a:rPr lang="es-ES" b="0" i="0" dirty="0" smtClean="0">
                <a:solidFill>
                  <a:srgbClr val="333333"/>
                </a:solidFill>
                <a:effectLst/>
                <a:latin typeface="arial" panose="020B0604020202020204" pitchFamily="34" charset="0"/>
              </a:rPr>
              <a:t>Por último debemos llamar al método </a:t>
            </a:r>
            <a:r>
              <a:rPr lang="es-ES" b="0" i="0" dirty="0" err="1" smtClean="0">
                <a:solidFill>
                  <a:srgbClr val="333333"/>
                </a:solidFill>
                <a:effectLst/>
                <a:latin typeface="arial" panose="020B0604020202020204" pitchFamily="34" charset="0"/>
              </a:rPr>
              <a:t>drawPoint</a:t>
            </a:r>
            <a:r>
              <a:rPr lang="es-ES" b="0" i="0" dirty="0" smtClean="0">
                <a:solidFill>
                  <a:srgbClr val="333333"/>
                </a:solidFill>
                <a:effectLst/>
                <a:latin typeface="arial" panose="020B0604020202020204" pitchFamily="34" charset="0"/>
              </a:rPr>
              <a:t> que dibuja el píxel en la columna, fila y pincel que le pasamos como parámetros.</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89328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5" y="340676"/>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Como podemos observar la clase Lienzo hereda de View e implementa el constructor donde llegará la referencia del </a:t>
            </a:r>
            <a:r>
              <a:rPr lang="es-ES" b="0" i="0" dirty="0" err="1" smtClean="0">
                <a:solidFill>
                  <a:srgbClr val="333333"/>
                </a:solidFill>
                <a:effectLst/>
                <a:latin typeface="arial" panose="020B0604020202020204" pitchFamily="34" charset="0"/>
              </a:rPr>
              <a:t>Activity</a:t>
            </a:r>
            <a:r>
              <a:rPr lang="es-ES" b="0" i="0" dirty="0" smtClean="0">
                <a:solidFill>
                  <a:srgbClr val="333333"/>
                </a:solidFill>
                <a:effectLst/>
                <a:latin typeface="arial" panose="020B0604020202020204" pitchFamily="34" charset="0"/>
              </a:rPr>
              <a:t> donde se inserta:</a:t>
            </a:r>
            <a:endParaRPr lang="es-ES" dirty="0"/>
          </a:p>
        </p:txBody>
      </p:sp>
      <p:pic>
        <p:nvPicPr>
          <p:cNvPr id="3" name="Imagen 2"/>
          <p:cNvPicPr>
            <a:picLocks noChangeAspect="1"/>
          </p:cNvPicPr>
          <p:nvPr/>
        </p:nvPicPr>
        <p:blipFill>
          <a:blip r:embed="rId2"/>
          <a:stretch>
            <a:fillRect/>
          </a:stretch>
        </p:blipFill>
        <p:spPr>
          <a:xfrm>
            <a:off x="1560889" y="1454798"/>
            <a:ext cx="8058242" cy="4901177"/>
          </a:xfrm>
          <a:prstGeom prst="rect">
            <a:avLst/>
          </a:prstGeom>
        </p:spPr>
      </p:pic>
    </p:spTree>
    <p:extLst>
      <p:ext uri="{BB962C8B-B14F-4D97-AF65-F5344CB8AC3E}">
        <p14:creationId xmlns:p14="http://schemas.microsoft.com/office/powerpoint/2010/main" val="4012860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21224" y="431230"/>
            <a:ext cx="8256494"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Por último 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Activity</a:t>
            </a:r>
            <a:r>
              <a:rPr lang="es-ES" b="0" i="0" dirty="0" smtClean="0">
                <a:solidFill>
                  <a:srgbClr val="333333"/>
                </a:solidFill>
                <a:effectLst/>
                <a:latin typeface="arial" panose="020B0604020202020204" pitchFamily="34" charset="0"/>
              </a:rPr>
              <a:t> obtenemos la referencia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que tiene el </a:t>
            </a:r>
            <a:r>
              <a:rPr lang="es-ES" b="0" i="0" dirty="0" err="1" smtClean="0">
                <a:solidFill>
                  <a:srgbClr val="333333"/>
                </a:solidFill>
                <a:effectLst/>
                <a:latin typeface="arial" panose="020B0604020202020204" pitchFamily="34" charset="0"/>
              </a:rPr>
              <a:t>Activity</a:t>
            </a:r>
            <a:r>
              <a:rPr lang="es-ES" b="0" i="0" dirty="0" smtClean="0">
                <a:solidFill>
                  <a:srgbClr val="333333"/>
                </a:solidFill>
                <a:effectLst/>
                <a:latin typeface="arial" panose="020B0604020202020204" pitchFamily="34" charset="0"/>
              </a:rPr>
              <a:t>. Creamos un objeto de la clase Lienzo (llamado fondo) y agregamos el objeto fondo al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llamando al método </a:t>
            </a:r>
            <a:r>
              <a:rPr lang="es-ES" b="0" i="0" dirty="0" err="1" smtClean="0">
                <a:solidFill>
                  <a:srgbClr val="333333"/>
                </a:solidFill>
                <a:effectLst/>
                <a:latin typeface="arial" panose="020B0604020202020204" pitchFamily="34" charset="0"/>
              </a:rPr>
              <a:t>addView</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255059" y="1767180"/>
            <a:ext cx="9439835" cy="3906867"/>
          </a:xfrm>
          <a:prstGeom prst="rect">
            <a:avLst/>
          </a:prstGeom>
        </p:spPr>
      </p:pic>
      <p:sp>
        <p:nvSpPr>
          <p:cNvPr id="4" name="Rectángulo 3"/>
          <p:cNvSpPr/>
          <p:nvPr/>
        </p:nvSpPr>
        <p:spPr>
          <a:xfrm>
            <a:off x="2926976" y="5875928"/>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Cuando ejecutemos el programa veremos un píxel en medio de la pantalla de color negro.</a:t>
            </a:r>
            <a:endParaRPr lang="es-ES" dirty="0"/>
          </a:p>
        </p:txBody>
      </p:sp>
    </p:spTree>
    <p:extLst>
      <p:ext uri="{BB962C8B-B14F-4D97-AF65-F5344CB8AC3E}">
        <p14:creationId xmlns:p14="http://schemas.microsoft.com/office/powerpoint/2010/main" val="1285413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25518" y="160475"/>
            <a:ext cx="4211409"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pintar fondo y dibujar líneas</a:t>
            </a:r>
            <a:endParaRPr lang="es-ES" b="1" i="0" dirty="0">
              <a:solidFill>
                <a:srgbClr val="333333"/>
              </a:solidFill>
              <a:effectLst/>
              <a:latin typeface="Arial" panose="020B0604020202020204" pitchFamily="34" charset="0"/>
            </a:endParaRPr>
          </a:p>
        </p:txBody>
      </p:sp>
      <p:sp>
        <p:nvSpPr>
          <p:cNvPr id="3" name="Rectángulo 2"/>
          <p:cNvSpPr/>
          <p:nvPr/>
        </p:nvSpPr>
        <p:spPr>
          <a:xfrm>
            <a:off x="457200" y="1638344"/>
            <a:ext cx="4365812" cy="2862322"/>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Pintar el fondo de color amarillo y dibujar una serie de líneas con distintos estilos.</a:t>
            </a:r>
          </a:p>
          <a:p>
            <a:pPr algn="just"/>
            <a:r>
              <a:rPr lang="es-ES" b="0" i="0" dirty="0" smtClean="0">
                <a:solidFill>
                  <a:srgbClr val="333333"/>
                </a:solidFill>
                <a:effectLst/>
                <a:latin typeface="arial" panose="020B0604020202020204" pitchFamily="34" charset="0"/>
              </a:rPr>
              <a:t>1 - Creamos un proyecto llamado: Proyecto034</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921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717" y="865055"/>
            <a:ext cx="6181326" cy="577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04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7554" y="873623"/>
            <a:ext cx="4473387"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 para pintar el fondo y dibujar las líneas:</a:t>
            </a:r>
            <a:endParaRPr lang="es-ES" dirty="0"/>
          </a:p>
        </p:txBody>
      </p:sp>
      <p:pic>
        <p:nvPicPr>
          <p:cNvPr id="3" name="Imagen 2"/>
          <p:cNvPicPr>
            <a:picLocks noChangeAspect="1"/>
          </p:cNvPicPr>
          <p:nvPr/>
        </p:nvPicPr>
        <p:blipFill>
          <a:blip r:embed="rId2"/>
          <a:stretch>
            <a:fillRect/>
          </a:stretch>
        </p:blipFill>
        <p:spPr>
          <a:xfrm>
            <a:off x="5108167" y="0"/>
            <a:ext cx="6691102" cy="6858000"/>
          </a:xfrm>
          <a:prstGeom prst="rect">
            <a:avLst/>
          </a:prstGeom>
        </p:spPr>
      </p:pic>
    </p:spTree>
    <p:extLst>
      <p:ext uri="{BB962C8B-B14F-4D97-AF65-F5344CB8AC3E}">
        <p14:creationId xmlns:p14="http://schemas.microsoft.com/office/powerpoint/2010/main" val="12412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5" y="43928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Veamos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donde pintamos el fondo de la componente llamando al método </a:t>
            </a:r>
            <a:r>
              <a:rPr lang="es-ES" b="0" i="0" dirty="0" err="1" smtClean="0">
                <a:solidFill>
                  <a:srgbClr val="333333"/>
                </a:solidFill>
                <a:effectLst/>
                <a:latin typeface="arial" panose="020B0604020202020204" pitchFamily="34" charset="0"/>
              </a:rPr>
              <a:t>drawRGB</a:t>
            </a:r>
            <a:r>
              <a:rPr lang="es-ES" b="0" i="0" dirty="0" smtClean="0">
                <a:solidFill>
                  <a:srgbClr val="333333"/>
                </a:solidFill>
                <a:effectLst/>
                <a:latin typeface="arial" panose="020B0604020202020204" pitchFamily="34" charset="0"/>
              </a:rPr>
              <a:t> donde indicamos la cantidad de rojo, verde a azul:</a:t>
            </a:r>
            <a:endParaRPr lang="es-ES" dirty="0"/>
          </a:p>
        </p:txBody>
      </p:sp>
      <p:pic>
        <p:nvPicPr>
          <p:cNvPr id="3" name="Imagen 2"/>
          <p:cNvPicPr>
            <a:picLocks noChangeAspect="1"/>
          </p:cNvPicPr>
          <p:nvPr/>
        </p:nvPicPr>
        <p:blipFill>
          <a:blip r:embed="rId2"/>
          <a:stretch>
            <a:fillRect/>
          </a:stretch>
        </p:blipFill>
        <p:spPr>
          <a:xfrm>
            <a:off x="1786218" y="2231041"/>
            <a:ext cx="8027894" cy="3339963"/>
          </a:xfrm>
          <a:prstGeom prst="rect">
            <a:avLst/>
          </a:prstGeom>
        </p:spPr>
      </p:pic>
    </p:spTree>
    <p:extLst>
      <p:ext uri="{BB962C8B-B14F-4D97-AF65-F5344CB8AC3E}">
        <p14:creationId xmlns:p14="http://schemas.microsoft.com/office/powerpoint/2010/main" val="356891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9882" y="286487"/>
            <a:ext cx="9753599" cy="2308324"/>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paint</a:t>
            </a:r>
            <a:r>
              <a:rPr lang="es-ES" b="0" i="0" dirty="0" smtClean="0">
                <a:solidFill>
                  <a:srgbClr val="333333"/>
                </a:solidFill>
                <a:effectLst/>
                <a:latin typeface="arial" panose="020B0604020202020204" pitchFamily="34" charset="0"/>
              </a:rPr>
              <a:t> y definimos el color rojo (recordemos que el primer parámetro indica el valor de la transparencia, si vale 255 es totalmente opaco, con un valor menor el trazo de la línea tendrá transparencia.</a:t>
            </a:r>
            <a:r>
              <a:rPr lang="es-ES" dirty="0" smtClean="0"/>
              <a:t/>
            </a:r>
            <a:br>
              <a:rPr lang="es-ES" dirty="0" smtClean="0"/>
            </a:br>
            <a:r>
              <a:rPr lang="es-ES" b="0" i="0" dirty="0" smtClean="0">
                <a:solidFill>
                  <a:srgbClr val="333333"/>
                </a:solidFill>
                <a:effectLst/>
                <a:latin typeface="arial" panose="020B0604020202020204" pitchFamily="34" charset="0"/>
              </a:rPr>
              <a:t>El método para graficar una línea se llama </a:t>
            </a:r>
            <a:r>
              <a:rPr lang="es-ES" b="0" i="0" dirty="0" err="1" smtClean="0">
                <a:solidFill>
                  <a:srgbClr val="333333"/>
                </a:solidFill>
                <a:effectLst/>
                <a:latin typeface="arial" panose="020B0604020202020204" pitchFamily="34" charset="0"/>
              </a:rPr>
              <a:t>drawLine</a:t>
            </a:r>
            <a:r>
              <a:rPr lang="es-ES" b="0" i="0" dirty="0" smtClean="0">
                <a:solidFill>
                  <a:srgbClr val="333333"/>
                </a:solidFill>
                <a:effectLst/>
                <a:latin typeface="arial" panose="020B0604020202020204" pitchFamily="34" charset="0"/>
              </a:rPr>
              <a:t> y tiene como parámetros la columna y fila del punto inicial y el tercer y cuarto parámetro indica la columna y fila del punto final de la línea (en este ejemplo se dibujará una línea horizontal en la fila 30 y tendrá un ancho que coincide con el ancho del dispositivo), el último parámetro es el objeto de la clase Paint que indica el color de la línea:</a:t>
            </a:r>
            <a:endParaRPr lang="es-ES" dirty="0"/>
          </a:p>
        </p:txBody>
      </p:sp>
      <p:pic>
        <p:nvPicPr>
          <p:cNvPr id="3" name="Imagen 2"/>
          <p:cNvPicPr>
            <a:picLocks noChangeAspect="1"/>
          </p:cNvPicPr>
          <p:nvPr/>
        </p:nvPicPr>
        <p:blipFill>
          <a:blip r:embed="rId2"/>
          <a:stretch>
            <a:fillRect/>
          </a:stretch>
        </p:blipFill>
        <p:spPr>
          <a:xfrm>
            <a:off x="1201271" y="2722581"/>
            <a:ext cx="9161929" cy="3664772"/>
          </a:xfrm>
          <a:prstGeom prst="rect">
            <a:avLst/>
          </a:prstGeom>
        </p:spPr>
      </p:pic>
    </p:spTree>
    <p:extLst>
      <p:ext uri="{BB962C8B-B14F-4D97-AF65-F5344CB8AC3E}">
        <p14:creationId xmlns:p14="http://schemas.microsoft.com/office/powerpoint/2010/main" val="171583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7555" y="1192324"/>
            <a:ext cx="4724399"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Cuando presionamos el botón vemos como se activa el reproductor propio de </a:t>
            </a:r>
            <a:r>
              <a:rPr lang="es-ES" b="0" i="0" dirty="0" err="1" smtClean="0">
                <a:solidFill>
                  <a:srgbClr val="333333"/>
                </a:solidFill>
                <a:effectLst/>
                <a:latin typeface="arial" panose="020B0604020202020204" pitchFamily="34" charset="0"/>
              </a:rPr>
              <a:t>android</a:t>
            </a:r>
            <a:r>
              <a:rPr lang="es-ES" b="0" i="0" dirty="0" smtClean="0">
                <a:solidFill>
                  <a:srgbClr val="333333"/>
                </a:solidFill>
                <a:effectLst/>
                <a:latin typeface="arial" panose="020B0604020202020204" pitchFamily="34" charset="0"/>
              </a:rPr>
              <a:t> y es el que realmente reproduce el archivo de audio:</a:t>
            </a:r>
            <a:endParaRPr lang="es-ES" dirty="0"/>
          </a:p>
        </p:txBody>
      </p:sp>
      <p:pic>
        <p:nvPicPr>
          <p:cNvPr id="2050"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268" y="770983"/>
            <a:ext cx="30384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498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793847"/>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La siguiente línea la dibujamos en la fila 60 pero previamente cambiamos el grosor del pincel llamando al método </a:t>
            </a:r>
            <a:r>
              <a:rPr lang="es-ES" b="0" i="0" dirty="0" err="1" smtClean="0">
                <a:solidFill>
                  <a:srgbClr val="333333"/>
                </a:solidFill>
                <a:effectLst/>
                <a:latin typeface="arial" panose="020B0604020202020204" pitchFamily="34" charset="0"/>
              </a:rPr>
              <a:t>setTrokeWidth</a:t>
            </a:r>
            <a:r>
              <a:rPr lang="es-ES" b="0" i="0" dirty="0" smtClean="0">
                <a:solidFill>
                  <a:srgbClr val="333333"/>
                </a:solidFill>
                <a:effectLst/>
                <a:latin typeface="arial" panose="020B0604020202020204" pitchFamily="34" charset="0"/>
              </a:rPr>
              <a:t> indicando que serán 4 píxeles el grosor:</a:t>
            </a:r>
            <a:endParaRPr lang="es-ES" dirty="0"/>
          </a:p>
        </p:txBody>
      </p:sp>
      <p:pic>
        <p:nvPicPr>
          <p:cNvPr id="3" name="Imagen 2"/>
          <p:cNvPicPr>
            <a:picLocks noChangeAspect="1"/>
          </p:cNvPicPr>
          <p:nvPr/>
        </p:nvPicPr>
        <p:blipFill>
          <a:blip r:embed="rId2"/>
          <a:stretch>
            <a:fillRect/>
          </a:stretch>
        </p:blipFill>
        <p:spPr>
          <a:xfrm>
            <a:off x="1694329" y="2506007"/>
            <a:ext cx="7897906" cy="2709589"/>
          </a:xfrm>
          <a:prstGeom prst="rect">
            <a:avLst/>
          </a:prstGeom>
        </p:spPr>
      </p:pic>
    </p:spTree>
    <p:extLst>
      <p:ext uri="{BB962C8B-B14F-4D97-AF65-F5344CB8AC3E}">
        <p14:creationId xmlns:p14="http://schemas.microsoft.com/office/powerpoint/2010/main" val="4117988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3004" y="411488"/>
            <a:ext cx="395492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en el dispositivo será:</a:t>
            </a:r>
            <a:endParaRPr lang="es-ES" dirty="0"/>
          </a:p>
        </p:txBody>
      </p:sp>
      <p:pic>
        <p:nvPicPr>
          <p:cNvPr id="10242"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551" y="348735"/>
            <a:ext cx="3324225" cy="62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77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84094" y="767861"/>
            <a:ext cx="3550024" cy="2585323"/>
          </a:xfrm>
          <a:prstGeom prst="rect">
            <a:avLst/>
          </a:prstGeom>
        </p:spPr>
        <p:txBody>
          <a:bodyPr wrap="square">
            <a:spAutoFit/>
          </a:bodyPr>
          <a:lstStyle/>
          <a:p>
            <a:r>
              <a:rPr lang="es-ES" b="0" i="0" dirty="0" smtClean="0">
                <a:solidFill>
                  <a:srgbClr val="333333"/>
                </a:solidFill>
                <a:effectLst/>
                <a:latin typeface="arial" panose="020B0604020202020204" pitchFamily="34" charset="0"/>
              </a:rPr>
              <a:t>Como vemos el objeto fondo que creamos 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MainActivity</a:t>
            </a:r>
            <a:r>
              <a:rPr lang="es-ES" b="0" i="0" dirty="0" smtClean="0">
                <a:solidFill>
                  <a:srgbClr val="333333"/>
                </a:solidFill>
                <a:effectLst/>
                <a:latin typeface="arial" panose="020B0604020202020204" pitchFamily="34" charset="0"/>
              </a:rPr>
              <a:t> no ocupa todo el espacio, si queremos que ocupe todo el espacio de la pantalla debemos modificar la propiedad </a:t>
            </a:r>
            <a:r>
              <a:rPr lang="es-ES" b="0" i="0" dirty="0" err="1" smtClean="0">
                <a:solidFill>
                  <a:srgbClr val="333333"/>
                </a:solidFill>
                <a:effectLst/>
                <a:latin typeface="arial" panose="020B0604020202020204" pitchFamily="34" charset="0"/>
              </a:rPr>
              <a:t>padding</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fijando en cero el </a:t>
            </a:r>
            <a:r>
              <a:rPr lang="es-ES" b="0" i="0" dirty="0" err="1" smtClean="0">
                <a:solidFill>
                  <a:srgbClr val="333333"/>
                </a:solidFill>
                <a:effectLst/>
                <a:latin typeface="arial" panose="020B0604020202020204" pitchFamily="34" charset="0"/>
              </a:rPr>
              <a:t>Padding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left</a:t>
            </a:r>
            <a:r>
              <a:rPr lang="es-ES" b="0" i="0" dirty="0" smtClean="0">
                <a:solidFill>
                  <a:srgbClr val="333333"/>
                </a:solidFill>
                <a:effectLst/>
                <a:latin typeface="arial" panose="020B0604020202020204" pitchFamily="34" charset="0"/>
              </a:rPr>
              <a:t>, top, </a:t>
            </a:r>
            <a:r>
              <a:rPr lang="es-ES" b="0" i="0" dirty="0" err="1" smtClean="0">
                <a:solidFill>
                  <a:srgbClr val="333333"/>
                </a:solidFill>
                <a:effectLst/>
                <a:latin typeface="arial" panose="020B0604020202020204" pitchFamily="34" charset="0"/>
              </a:rPr>
              <a:t>right</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bottom</a:t>
            </a:r>
            <a:r>
              <a:rPr lang="es-ES" b="0" i="0" dirty="0" smtClean="0">
                <a:solidFill>
                  <a:srgbClr val="333333"/>
                </a:solidFill>
                <a:effectLst/>
                <a:latin typeface="arial" panose="020B0604020202020204" pitchFamily="34" charset="0"/>
              </a:rPr>
              <a:t>:</a:t>
            </a:r>
            <a:endParaRPr lang="es-ES" dirty="0"/>
          </a:p>
        </p:txBody>
      </p:sp>
      <p:pic>
        <p:nvPicPr>
          <p:cNvPr id="11266"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093" y="400170"/>
            <a:ext cx="7347884" cy="61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8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54036" y="160476"/>
            <a:ext cx="2428870"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rectángulos</a:t>
            </a:r>
            <a:endParaRPr lang="es-ES" b="1" i="0" dirty="0">
              <a:solidFill>
                <a:srgbClr val="333333"/>
              </a:solidFill>
              <a:effectLst/>
              <a:latin typeface="Arial" panose="020B0604020202020204" pitchFamily="34" charset="0"/>
            </a:endParaRPr>
          </a:p>
        </p:txBody>
      </p:sp>
      <p:sp>
        <p:nvSpPr>
          <p:cNvPr id="4" name="Rectángulo 3"/>
          <p:cNvSpPr/>
          <p:nvPr/>
        </p:nvSpPr>
        <p:spPr>
          <a:xfrm>
            <a:off x="295836" y="1424097"/>
            <a:ext cx="4688540" cy="3416320"/>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Pintar el fondo de color blanco y dibujar una serie de rectángulos con distintos estilos.</a:t>
            </a:r>
          </a:p>
          <a:p>
            <a:pPr algn="just"/>
            <a:r>
              <a:rPr lang="es-ES" b="0" i="0" dirty="0" smtClean="0">
                <a:solidFill>
                  <a:srgbClr val="333333"/>
                </a:solidFill>
                <a:effectLst/>
                <a:latin typeface="arial" panose="020B0604020202020204" pitchFamily="34" charset="0"/>
              </a:rPr>
              <a:t>1 - Creamos un proyecto llamado: Proyecto036</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p>
          <a:p>
            <a:r>
              <a:rPr lang="es-ES" dirty="0" smtClean="0"/>
              <a:t/>
            </a:r>
            <a:br>
              <a:rPr lang="es-ES" dirty="0" smtClean="0"/>
            </a:br>
            <a:endParaRPr lang="es-ES" dirty="0"/>
          </a:p>
        </p:txBody>
      </p:sp>
      <p:pic>
        <p:nvPicPr>
          <p:cNvPr id="12290"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71" y="753033"/>
            <a:ext cx="6346168" cy="593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679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2046" y="595717"/>
            <a:ext cx="2752166"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3" name="Imagen 2"/>
          <p:cNvPicPr>
            <a:picLocks noChangeAspect="1"/>
          </p:cNvPicPr>
          <p:nvPr/>
        </p:nvPicPr>
        <p:blipFill>
          <a:blip r:embed="rId2"/>
          <a:stretch>
            <a:fillRect/>
          </a:stretch>
        </p:blipFill>
        <p:spPr>
          <a:xfrm>
            <a:off x="3503316" y="0"/>
            <a:ext cx="6386637" cy="6858000"/>
          </a:xfrm>
          <a:prstGeom prst="rect">
            <a:avLst/>
          </a:prstGeom>
        </p:spPr>
      </p:pic>
    </p:spTree>
    <p:extLst>
      <p:ext uri="{BB962C8B-B14F-4D97-AF65-F5344CB8AC3E}">
        <p14:creationId xmlns:p14="http://schemas.microsoft.com/office/powerpoint/2010/main" val="17451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9741" y="398494"/>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de la clase Lienzo procedemos a pintar el fondo de color blanco:</a:t>
            </a:r>
            <a:endParaRPr lang="es-ES" dirty="0"/>
          </a:p>
        </p:txBody>
      </p:sp>
      <p:pic>
        <p:nvPicPr>
          <p:cNvPr id="3" name="Imagen 2"/>
          <p:cNvPicPr>
            <a:picLocks noChangeAspect="1"/>
          </p:cNvPicPr>
          <p:nvPr/>
        </p:nvPicPr>
        <p:blipFill>
          <a:blip r:embed="rId2"/>
          <a:stretch>
            <a:fillRect/>
          </a:stretch>
        </p:blipFill>
        <p:spPr>
          <a:xfrm>
            <a:off x="1311648" y="1906681"/>
            <a:ext cx="8439150" cy="3905250"/>
          </a:xfrm>
          <a:prstGeom prst="rect">
            <a:avLst/>
          </a:prstGeom>
        </p:spPr>
      </p:pic>
    </p:spTree>
    <p:extLst>
      <p:ext uri="{BB962C8B-B14F-4D97-AF65-F5344CB8AC3E}">
        <p14:creationId xmlns:p14="http://schemas.microsoft.com/office/powerpoint/2010/main" val="3303672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84430" y="402522"/>
            <a:ext cx="389080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Obtenemos el ancho del dispositivo:</a:t>
            </a:r>
            <a:endParaRPr lang="es-ES" dirty="0"/>
          </a:p>
        </p:txBody>
      </p:sp>
      <p:pic>
        <p:nvPicPr>
          <p:cNvPr id="3" name="Imagen 2"/>
          <p:cNvPicPr>
            <a:picLocks noChangeAspect="1"/>
          </p:cNvPicPr>
          <p:nvPr/>
        </p:nvPicPr>
        <p:blipFill>
          <a:blip r:embed="rId2"/>
          <a:stretch>
            <a:fillRect/>
          </a:stretch>
        </p:blipFill>
        <p:spPr>
          <a:xfrm>
            <a:off x="1876425" y="1476375"/>
            <a:ext cx="8439150" cy="3905250"/>
          </a:xfrm>
          <a:prstGeom prst="rect">
            <a:avLst/>
          </a:prstGeom>
        </p:spPr>
      </p:pic>
    </p:spTree>
    <p:extLst>
      <p:ext uri="{BB962C8B-B14F-4D97-AF65-F5344CB8AC3E}">
        <p14:creationId xmlns:p14="http://schemas.microsoft.com/office/powerpoint/2010/main" val="1595212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3052" y="868687"/>
            <a:ext cx="395492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Creamos un objeto de la clase Paint:</a:t>
            </a:r>
            <a:endParaRPr lang="es-ES" dirty="0"/>
          </a:p>
        </p:txBody>
      </p:sp>
      <p:pic>
        <p:nvPicPr>
          <p:cNvPr id="3" name="Imagen 2"/>
          <p:cNvPicPr>
            <a:picLocks noChangeAspect="1"/>
          </p:cNvPicPr>
          <p:nvPr/>
        </p:nvPicPr>
        <p:blipFill>
          <a:blip r:embed="rId2"/>
          <a:stretch>
            <a:fillRect/>
          </a:stretch>
        </p:blipFill>
        <p:spPr>
          <a:xfrm>
            <a:off x="1419225" y="2023222"/>
            <a:ext cx="8439150" cy="3905250"/>
          </a:xfrm>
          <a:prstGeom prst="rect">
            <a:avLst/>
          </a:prstGeom>
        </p:spPr>
      </p:pic>
    </p:spTree>
    <p:extLst>
      <p:ext uri="{BB962C8B-B14F-4D97-AF65-F5344CB8AC3E}">
        <p14:creationId xmlns:p14="http://schemas.microsoft.com/office/powerpoint/2010/main" val="3285195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74539" y="519064"/>
            <a:ext cx="2569934"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Activamos el color rojo:</a:t>
            </a:r>
            <a:endParaRPr lang="es-ES" dirty="0"/>
          </a:p>
        </p:txBody>
      </p:sp>
      <p:pic>
        <p:nvPicPr>
          <p:cNvPr id="3" name="Imagen 2"/>
          <p:cNvPicPr>
            <a:picLocks noChangeAspect="1"/>
          </p:cNvPicPr>
          <p:nvPr/>
        </p:nvPicPr>
        <p:blipFill>
          <a:blip r:embed="rId2"/>
          <a:stretch>
            <a:fillRect/>
          </a:stretch>
        </p:blipFill>
        <p:spPr>
          <a:xfrm>
            <a:off x="1876425" y="1476375"/>
            <a:ext cx="8439150" cy="3905250"/>
          </a:xfrm>
          <a:prstGeom prst="rect">
            <a:avLst/>
          </a:prstGeom>
        </p:spPr>
      </p:pic>
    </p:spTree>
    <p:extLst>
      <p:ext uri="{BB962C8B-B14F-4D97-AF65-F5344CB8AC3E}">
        <p14:creationId xmlns:p14="http://schemas.microsoft.com/office/powerpoint/2010/main" val="202715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1" y="435259"/>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Dibujamos un rectángulo desde la coordenada columna:10 y fila 10 hasta la columna que coincide con el ancho de la pantalla menos 10 píxeles y la fila 40. Además le pasamos el pincel a utilizar:</a:t>
            </a:r>
            <a:endParaRPr lang="es-ES" dirty="0"/>
          </a:p>
        </p:txBody>
      </p:sp>
      <p:pic>
        <p:nvPicPr>
          <p:cNvPr id="3" name="Imagen 2"/>
          <p:cNvPicPr>
            <a:picLocks noChangeAspect="1"/>
          </p:cNvPicPr>
          <p:nvPr/>
        </p:nvPicPr>
        <p:blipFill>
          <a:blip r:embed="rId2"/>
          <a:stretch>
            <a:fillRect/>
          </a:stretch>
        </p:blipFill>
        <p:spPr>
          <a:xfrm>
            <a:off x="815788" y="2031066"/>
            <a:ext cx="10363200" cy="4248150"/>
          </a:xfrm>
          <a:prstGeom prst="rect">
            <a:avLst/>
          </a:prstGeom>
        </p:spPr>
      </p:pic>
    </p:spTree>
    <p:extLst>
      <p:ext uri="{BB962C8B-B14F-4D97-AF65-F5344CB8AC3E}">
        <p14:creationId xmlns:p14="http://schemas.microsoft.com/office/powerpoint/2010/main" val="111779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3765" y="224086"/>
            <a:ext cx="4760259" cy="646331"/>
          </a:xfrm>
          <a:prstGeom prst="rect">
            <a:avLst/>
          </a:prstGeom>
        </p:spPr>
        <p:txBody>
          <a:bodyPr wrap="square">
            <a:spAutoFit/>
          </a:bodyPr>
          <a:lstStyle/>
          <a:p>
            <a:r>
              <a:rPr lang="es-ES" b="1" i="0" dirty="0" smtClean="0">
                <a:solidFill>
                  <a:srgbClr val="333333"/>
                </a:solidFill>
                <a:effectLst/>
                <a:latin typeface="Arial" panose="020B0604020202020204" pitchFamily="34" charset="0"/>
              </a:rPr>
              <a:t>Grabación de audio mediante el grabador provisto por Android (</a:t>
            </a:r>
            <a:r>
              <a:rPr lang="es-ES" b="1" i="0" dirty="0" err="1" smtClean="0">
                <a:solidFill>
                  <a:srgbClr val="333333"/>
                </a:solidFill>
                <a:effectLst/>
                <a:latin typeface="Arial" panose="020B0604020202020204" pitchFamily="34" charset="0"/>
              </a:rPr>
              <a:t>via</a:t>
            </a:r>
            <a:r>
              <a:rPr lang="es-ES" b="1" i="0" dirty="0" smtClean="0">
                <a:solidFill>
                  <a:srgbClr val="333333"/>
                </a:solidFill>
                <a:effectLst/>
                <a:latin typeface="Arial" panose="020B0604020202020204" pitchFamily="34" charset="0"/>
              </a:rPr>
              <a:t> </a:t>
            </a:r>
            <a:r>
              <a:rPr lang="es-ES" b="1" i="0" dirty="0" err="1" smtClean="0">
                <a:solidFill>
                  <a:srgbClr val="333333"/>
                </a:solidFill>
                <a:effectLst/>
                <a:latin typeface="Arial" panose="020B0604020202020204" pitchFamily="34" charset="0"/>
              </a:rPr>
              <a:t>Intent</a:t>
            </a:r>
            <a:r>
              <a:rPr lang="es-ES" b="1" i="0" dirty="0" smtClean="0">
                <a:solidFill>
                  <a:srgbClr val="333333"/>
                </a:solidFill>
                <a:effectLst/>
                <a:latin typeface="Arial" panose="020B0604020202020204" pitchFamily="34" charset="0"/>
              </a:rPr>
              <a:t>)</a:t>
            </a:r>
            <a:endParaRPr lang="es-ES" b="1" i="0" dirty="0">
              <a:solidFill>
                <a:srgbClr val="333333"/>
              </a:solidFill>
              <a:effectLst/>
              <a:latin typeface="Arial" panose="020B0604020202020204" pitchFamily="34" charset="0"/>
            </a:endParaRPr>
          </a:p>
        </p:txBody>
      </p:sp>
      <p:sp>
        <p:nvSpPr>
          <p:cNvPr id="3" name="Rectángulo 2"/>
          <p:cNvSpPr/>
          <p:nvPr/>
        </p:nvSpPr>
        <p:spPr>
          <a:xfrm>
            <a:off x="188259" y="1314306"/>
            <a:ext cx="5253317" cy="5078313"/>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La forma más sencilla de capturar audio en Android es mediante el grabador que provee el sistema operativo Android. Invocamos la aplicación de grabación y luego recuperamos el audio grabado.</a:t>
            </a:r>
          </a:p>
          <a:p>
            <a:pPr algn="just"/>
            <a:r>
              <a:rPr lang="es-ES" b="0" i="0" dirty="0" smtClean="0">
                <a:solidFill>
                  <a:srgbClr val="333333"/>
                </a:solidFill>
                <a:effectLst/>
                <a:latin typeface="arial" panose="020B0604020202020204" pitchFamily="34" charset="0"/>
              </a:rPr>
              <a:t>Tiene como ventaja que la interfaz le es familiar al usuario, ya que muchas aplicaciones utilizan esta característica.</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Disponer dos objetos de la clase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con las etiquetas "grabar" y "reproducir". Cuando se presione el primer botón proceder a activar la grabadora provista por Android. Cuando se presione el segundo botón reproducir el audio grabado.</a:t>
            </a:r>
          </a:p>
          <a:p>
            <a:pPr algn="just"/>
            <a:r>
              <a:rPr lang="es-ES" b="0" i="0" dirty="0" smtClean="0">
                <a:solidFill>
                  <a:srgbClr val="333333"/>
                </a:solidFill>
                <a:effectLst/>
                <a:latin typeface="arial" panose="020B0604020202020204" pitchFamily="34" charset="0"/>
              </a:rPr>
              <a:t>Crear un proyecto (Proyecto031) e implementar la interfaz, inicializar los eventos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de cada botón:</a:t>
            </a:r>
            <a:endParaRPr lang="es-ES" b="0" i="0" dirty="0">
              <a:solidFill>
                <a:srgbClr val="333333"/>
              </a:solidFill>
              <a:effectLst/>
              <a:latin typeface="arial" panose="020B0604020202020204" pitchFamily="34" charset="0"/>
            </a:endParaRPr>
          </a:p>
        </p:txBody>
      </p:sp>
      <p:pic>
        <p:nvPicPr>
          <p:cNvPr id="3074" name="Picture 2" descr="grabar audio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764" y="301294"/>
            <a:ext cx="6368247" cy="631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75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564794"/>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el siguiente rectángulo configuramos el pincel para que solo pinte el perímetro llamando al método </a:t>
            </a:r>
            <a:r>
              <a:rPr lang="es-ES" b="0" i="0" dirty="0" err="1" smtClean="0">
                <a:solidFill>
                  <a:srgbClr val="333333"/>
                </a:solidFill>
                <a:effectLst/>
                <a:latin typeface="arial" panose="020B0604020202020204" pitchFamily="34" charset="0"/>
              </a:rPr>
              <a:t>setStyle</a:t>
            </a:r>
            <a:r>
              <a:rPr lang="es-ES" b="0" i="0" dirty="0" smtClean="0">
                <a:solidFill>
                  <a:srgbClr val="333333"/>
                </a:solidFill>
                <a:effectLst/>
                <a:latin typeface="arial" panose="020B0604020202020204" pitchFamily="34" charset="0"/>
              </a:rPr>
              <a:t> y pasando la constante STROKE:</a:t>
            </a:r>
            <a:endParaRPr lang="es-ES" dirty="0"/>
          </a:p>
        </p:txBody>
      </p:sp>
      <p:pic>
        <p:nvPicPr>
          <p:cNvPr id="3" name="Imagen 2"/>
          <p:cNvPicPr>
            <a:picLocks noChangeAspect="1"/>
          </p:cNvPicPr>
          <p:nvPr/>
        </p:nvPicPr>
        <p:blipFill>
          <a:blip r:embed="rId2"/>
          <a:stretch>
            <a:fillRect/>
          </a:stretch>
        </p:blipFill>
        <p:spPr>
          <a:xfrm>
            <a:off x="1255058" y="2503596"/>
            <a:ext cx="9179859" cy="2621263"/>
          </a:xfrm>
          <a:prstGeom prst="rect">
            <a:avLst/>
          </a:prstGeom>
        </p:spPr>
      </p:pic>
    </p:spTree>
    <p:extLst>
      <p:ext uri="{BB962C8B-B14F-4D97-AF65-F5344CB8AC3E}">
        <p14:creationId xmlns:p14="http://schemas.microsoft.com/office/powerpoint/2010/main" val="3282552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9" y="1174393"/>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Por último dibujamos otro rectángulo que solo se pinta el perímetro pero cambiamos el grosor del </a:t>
            </a:r>
            <a:r>
              <a:rPr lang="es-ES" b="0" i="0" dirty="0" err="1" smtClean="0">
                <a:solidFill>
                  <a:srgbClr val="333333"/>
                </a:solidFill>
                <a:effectLst/>
                <a:latin typeface="arial" panose="020B0604020202020204" pitchFamily="34" charset="0"/>
              </a:rPr>
              <a:t>lapiz</a:t>
            </a:r>
            <a:r>
              <a:rPr lang="es-ES" b="0" i="0" dirty="0" smtClean="0">
                <a:solidFill>
                  <a:srgbClr val="333333"/>
                </a:solidFill>
                <a:effectLst/>
                <a:latin typeface="arial" panose="020B0604020202020204" pitchFamily="34" charset="0"/>
              </a:rPr>
              <a:t> llamando al método </a:t>
            </a:r>
            <a:r>
              <a:rPr lang="es-ES" b="0" i="0" dirty="0" err="1" smtClean="0">
                <a:solidFill>
                  <a:srgbClr val="333333"/>
                </a:solidFill>
                <a:effectLst/>
                <a:latin typeface="arial" panose="020B0604020202020204" pitchFamily="34" charset="0"/>
              </a:rPr>
              <a:t>setStrokeWidth</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062318" y="2763349"/>
            <a:ext cx="9565341" cy="2527335"/>
          </a:xfrm>
          <a:prstGeom prst="rect">
            <a:avLst/>
          </a:prstGeom>
        </p:spPr>
      </p:pic>
    </p:spTree>
    <p:extLst>
      <p:ext uri="{BB962C8B-B14F-4D97-AF65-F5344CB8AC3E}">
        <p14:creationId xmlns:p14="http://schemas.microsoft.com/office/powerpoint/2010/main" val="3502398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699929" y="662499"/>
            <a:ext cx="369844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de la aplicación es:</a:t>
            </a:r>
            <a:endParaRPr lang="es-ES" dirty="0"/>
          </a:p>
        </p:txBody>
      </p:sp>
      <p:pic>
        <p:nvPicPr>
          <p:cNvPr id="13314"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259" y="1281852"/>
            <a:ext cx="2668988" cy="510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31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24973" y="474240"/>
            <a:ext cx="2005677"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círculos</a:t>
            </a:r>
            <a:endParaRPr lang="es-ES" b="1" i="0" dirty="0">
              <a:solidFill>
                <a:srgbClr val="333333"/>
              </a:solidFill>
              <a:effectLst/>
              <a:latin typeface="Arial" panose="020B0604020202020204" pitchFamily="34" charset="0"/>
            </a:endParaRPr>
          </a:p>
        </p:txBody>
      </p:sp>
      <p:sp>
        <p:nvSpPr>
          <p:cNvPr id="3" name="Rectángulo 2"/>
          <p:cNvSpPr/>
          <p:nvPr/>
        </p:nvSpPr>
        <p:spPr>
          <a:xfrm>
            <a:off x="412377" y="1468014"/>
            <a:ext cx="4500282" cy="3139321"/>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Pintar el fondo de color blanco y dibujar 10 círculos crecientes desde el medio de la pantalla.</a:t>
            </a:r>
          </a:p>
          <a:p>
            <a:pPr algn="just"/>
            <a:r>
              <a:rPr lang="es-ES" b="0" i="0" dirty="0" smtClean="0">
                <a:solidFill>
                  <a:srgbClr val="333333"/>
                </a:solidFill>
                <a:effectLst/>
                <a:latin typeface="arial" panose="020B0604020202020204" pitchFamily="34" charset="0"/>
              </a:rPr>
              <a:t>1 - Creamos un proyecto llamado: Proyecto037</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1433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09" y="1102657"/>
            <a:ext cx="5792872" cy="541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94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6" y="801906"/>
            <a:ext cx="2124635"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3" name="Imagen 2"/>
          <p:cNvPicPr>
            <a:picLocks noChangeAspect="1"/>
          </p:cNvPicPr>
          <p:nvPr/>
        </p:nvPicPr>
        <p:blipFill>
          <a:blip r:embed="rId2"/>
          <a:stretch>
            <a:fillRect/>
          </a:stretch>
        </p:blipFill>
        <p:spPr>
          <a:xfrm>
            <a:off x="2900215" y="0"/>
            <a:ext cx="6391569" cy="6858000"/>
          </a:xfrm>
          <a:prstGeom prst="rect">
            <a:avLst/>
          </a:prstGeom>
        </p:spPr>
      </p:pic>
    </p:spTree>
    <p:extLst>
      <p:ext uri="{BB962C8B-B14F-4D97-AF65-F5344CB8AC3E}">
        <p14:creationId xmlns:p14="http://schemas.microsoft.com/office/powerpoint/2010/main" val="1502886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12141" y="900517"/>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Pintamos el fondo de blanco y obtenemos el ancho y alto del control:</a:t>
            </a:r>
            <a:endParaRPr lang="es-ES" dirty="0"/>
          </a:p>
        </p:txBody>
      </p:sp>
      <p:pic>
        <p:nvPicPr>
          <p:cNvPr id="3" name="Imagen 2"/>
          <p:cNvPicPr>
            <a:picLocks noChangeAspect="1"/>
          </p:cNvPicPr>
          <p:nvPr/>
        </p:nvPicPr>
        <p:blipFill>
          <a:blip r:embed="rId2"/>
          <a:stretch>
            <a:fillRect/>
          </a:stretch>
        </p:blipFill>
        <p:spPr>
          <a:xfrm>
            <a:off x="1847850" y="1739642"/>
            <a:ext cx="8811185" cy="3780376"/>
          </a:xfrm>
          <a:prstGeom prst="rect">
            <a:avLst/>
          </a:prstGeom>
        </p:spPr>
      </p:pic>
    </p:spTree>
    <p:extLst>
      <p:ext uri="{BB962C8B-B14F-4D97-AF65-F5344CB8AC3E}">
        <p14:creationId xmlns:p14="http://schemas.microsoft.com/office/powerpoint/2010/main" val="920523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77670" y="573759"/>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Paint, fijamos el color rojo y mediante </a:t>
            </a:r>
            <a:r>
              <a:rPr lang="es-ES" b="0" i="0" dirty="0" err="1" smtClean="0">
                <a:solidFill>
                  <a:srgbClr val="333333"/>
                </a:solidFill>
                <a:effectLst/>
                <a:latin typeface="arial" panose="020B0604020202020204" pitchFamily="34" charset="0"/>
              </a:rPr>
              <a:t>setStyle</a:t>
            </a:r>
            <a:r>
              <a:rPr lang="es-ES" b="0" i="0" dirty="0" smtClean="0">
                <a:solidFill>
                  <a:srgbClr val="333333"/>
                </a:solidFill>
                <a:effectLst/>
                <a:latin typeface="arial" panose="020B0604020202020204" pitchFamily="34" charset="0"/>
              </a:rPr>
              <a:t> indicamos que solo se debe pintar el perímetro:</a:t>
            </a:r>
            <a:endParaRPr lang="es-ES" dirty="0"/>
          </a:p>
        </p:txBody>
      </p:sp>
      <p:pic>
        <p:nvPicPr>
          <p:cNvPr id="3" name="Imagen 2"/>
          <p:cNvPicPr>
            <a:picLocks noChangeAspect="1"/>
          </p:cNvPicPr>
          <p:nvPr/>
        </p:nvPicPr>
        <p:blipFill>
          <a:blip r:embed="rId2"/>
          <a:stretch>
            <a:fillRect/>
          </a:stretch>
        </p:blipFill>
        <p:spPr>
          <a:xfrm>
            <a:off x="1552015" y="2165243"/>
            <a:ext cx="8891868" cy="3550878"/>
          </a:xfrm>
          <a:prstGeom prst="rect">
            <a:avLst/>
          </a:prstGeom>
        </p:spPr>
      </p:pic>
    </p:spTree>
    <p:extLst>
      <p:ext uri="{BB962C8B-B14F-4D97-AF65-F5344CB8AC3E}">
        <p14:creationId xmlns:p14="http://schemas.microsoft.com/office/powerpoint/2010/main" val="2563736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58353" y="569730"/>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Disponemos un </a:t>
            </a:r>
            <a:r>
              <a:rPr lang="es-ES" b="0" i="0" dirty="0" err="1" smtClean="0">
                <a:solidFill>
                  <a:srgbClr val="333333"/>
                </a:solidFill>
                <a:effectLst/>
                <a:latin typeface="arial" panose="020B0604020202020204" pitchFamily="34" charset="0"/>
              </a:rPr>
              <a:t>for</a:t>
            </a:r>
            <a:r>
              <a:rPr lang="es-ES" b="0" i="0" dirty="0" smtClean="0">
                <a:solidFill>
                  <a:srgbClr val="333333"/>
                </a:solidFill>
                <a:effectLst/>
                <a:latin typeface="arial" panose="020B0604020202020204" pitchFamily="34" charset="0"/>
              </a:rPr>
              <a:t> para dibujar los 10 círculos concéntricos (indicamos en los dos primeros parámetros el punto central del círculo y en el tercer parámetro el radio del círculo:</a:t>
            </a:r>
            <a:endParaRPr lang="es-ES" dirty="0"/>
          </a:p>
        </p:txBody>
      </p:sp>
      <p:pic>
        <p:nvPicPr>
          <p:cNvPr id="3" name="Imagen 2"/>
          <p:cNvPicPr>
            <a:picLocks noChangeAspect="1"/>
          </p:cNvPicPr>
          <p:nvPr/>
        </p:nvPicPr>
        <p:blipFill>
          <a:blip r:embed="rId2"/>
          <a:stretch>
            <a:fillRect/>
          </a:stretch>
        </p:blipFill>
        <p:spPr>
          <a:xfrm>
            <a:off x="1335741" y="2319696"/>
            <a:ext cx="9529482" cy="3427162"/>
          </a:xfrm>
          <a:prstGeom prst="rect">
            <a:avLst/>
          </a:prstGeom>
        </p:spPr>
      </p:pic>
    </p:spTree>
    <p:extLst>
      <p:ext uri="{BB962C8B-B14F-4D97-AF65-F5344CB8AC3E}">
        <p14:creationId xmlns:p14="http://schemas.microsoft.com/office/powerpoint/2010/main" val="3253393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26424" y="823863"/>
            <a:ext cx="369844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de la aplicación es:</a:t>
            </a:r>
            <a:endParaRPr lang="es-ES" dirty="0"/>
          </a:p>
        </p:txBody>
      </p:sp>
      <p:pic>
        <p:nvPicPr>
          <p:cNvPr id="15362"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011" y="259976"/>
            <a:ext cx="3714919" cy="634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425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61893" y="321840"/>
            <a:ext cx="1851789"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óvalos</a:t>
            </a:r>
            <a:endParaRPr lang="es-ES" b="1" i="0" dirty="0">
              <a:solidFill>
                <a:srgbClr val="333333"/>
              </a:solidFill>
              <a:effectLst/>
              <a:latin typeface="Arial" panose="020B0604020202020204" pitchFamily="34" charset="0"/>
            </a:endParaRPr>
          </a:p>
        </p:txBody>
      </p:sp>
      <p:sp>
        <p:nvSpPr>
          <p:cNvPr id="3" name="Rectángulo 2"/>
          <p:cNvSpPr/>
          <p:nvPr/>
        </p:nvSpPr>
        <p:spPr>
          <a:xfrm>
            <a:off x="403411" y="1557662"/>
            <a:ext cx="4778189" cy="2862322"/>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Dibujar un óvalo que ocupe toda la pantalla y un círculo en su interior.</a:t>
            </a:r>
          </a:p>
          <a:p>
            <a:pPr algn="just"/>
            <a:r>
              <a:rPr lang="es-ES" b="0" i="0" dirty="0" smtClean="0">
                <a:solidFill>
                  <a:srgbClr val="333333"/>
                </a:solidFill>
                <a:effectLst/>
                <a:latin typeface="arial" panose="020B0604020202020204" pitchFamily="34" charset="0"/>
              </a:rPr>
              <a:t>1 - Creamos un proyecto llamado: Proyecto038</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16386"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975" y="857864"/>
            <a:ext cx="6042213" cy="56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93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7863" y="429416"/>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pic>
        <p:nvPicPr>
          <p:cNvPr id="3" name="Imagen 2"/>
          <p:cNvPicPr>
            <a:picLocks noChangeAspect="1"/>
          </p:cNvPicPr>
          <p:nvPr/>
        </p:nvPicPr>
        <p:blipFill>
          <a:blip r:embed="rId2"/>
          <a:stretch>
            <a:fillRect/>
          </a:stretch>
        </p:blipFill>
        <p:spPr>
          <a:xfrm>
            <a:off x="3545161" y="0"/>
            <a:ext cx="7504219" cy="6858000"/>
          </a:xfrm>
          <a:prstGeom prst="rect">
            <a:avLst/>
          </a:prstGeom>
        </p:spPr>
      </p:pic>
    </p:spTree>
    <p:extLst>
      <p:ext uri="{BB962C8B-B14F-4D97-AF65-F5344CB8AC3E}">
        <p14:creationId xmlns:p14="http://schemas.microsoft.com/office/powerpoint/2010/main" val="3618245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15514" y="783976"/>
            <a:ext cx="2493851"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3" name="Imagen 2"/>
          <p:cNvPicPr>
            <a:picLocks noChangeAspect="1"/>
          </p:cNvPicPr>
          <p:nvPr/>
        </p:nvPicPr>
        <p:blipFill>
          <a:blip r:embed="rId2"/>
          <a:stretch>
            <a:fillRect/>
          </a:stretch>
        </p:blipFill>
        <p:spPr>
          <a:xfrm>
            <a:off x="3763514" y="0"/>
            <a:ext cx="4664971" cy="6858000"/>
          </a:xfrm>
          <a:prstGeom prst="rect">
            <a:avLst/>
          </a:prstGeom>
        </p:spPr>
      </p:pic>
    </p:spTree>
    <p:extLst>
      <p:ext uri="{BB962C8B-B14F-4D97-AF65-F5344CB8AC3E}">
        <p14:creationId xmlns:p14="http://schemas.microsoft.com/office/powerpoint/2010/main" val="639721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72870" y="72122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Para ocultar la barra del título y la barra superior debemos hacer lo siguiente 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779930" y="1584488"/>
            <a:ext cx="9879106" cy="4933762"/>
          </a:xfrm>
          <a:prstGeom prst="rect">
            <a:avLst/>
          </a:prstGeom>
        </p:spPr>
      </p:pic>
    </p:spTree>
    <p:extLst>
      <p:ext uri="{BB962C8B-B14F-4D97-AF65-F5344CB8AC3E}">
        <p14:creationId xmlns:p14="http://schemas.microsoft.com/office/powerpoint/2010/main" val="2521543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46294" y="1510117"/>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pintamos el fondo de blanco y obtenemos el ancho y alto de la pantalla:</a:t>
            </a:r>
            <a:endParaRPr lang="es-ES" dirty="0"/>
          </a:p>
        </p:txBody>
      </p:sp>
      <p:pic>
        <p:nvPicPr>
          <p:cNvPr id="3" name="Imagen 2"/>
          <p:cNvPicPr>
            <a:picLocks noChangeAspect="1"/>
          </p:cNvPicPr>
          <p:nvPr/>
        </p:nvPicPr>
        <p:blipFill>
          <a:blip r:embed="rId2"/>
          <a:stretch>
            <a:fillRect/>
          </a:stretch>
        </p:blipFill>
        <p:spPr>
          <a:xfrm>
            <a:off x="1219200" y="2257807"/>
            <a:ext cx="9350188" cy="2849999"/>
          </a:xfrm>
          <a:prstGeom prst="rect">
            <a:avLst/>
          </a:prstGeom>
        </p:spPr>
      </p:pic>
    </p:spTree>
    <p:extLst>
      <p:ext uri="{BB962C8B-B14F-4D97-AF65-F5344CB8AC3E}">
        <p14:creationId xmlns:p14="http://schemas.microsoft.com/office/powerpoint/2010/main" val="4275102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22495" y="1554941"/>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Seguidamente creamos el objeto de la clase Paint y configuramos el color, grosor de línea y estilo:</a:t>
            </a:r>
            <a:endParaRPr lang="es-ES" dirty="0"/>
          </a:p>
        </p:txBody>
      </p:sp>
      <p:pic>
        <p:nvPicPr>
          <p:cNvPr id="3" name="Imagen 2"/>
          <p:cNvPicPr>
            <a:picLocks noChangeAspect="1"/>
          </p:cNvPicPr>
          <p:nvPr/>
        </p:nvPicPr>
        <p:blipFill>
          <a:blip r:embed="rId2"/>
          <a:stretch>
            <a:fillRect/>
          </a:stretch>
        </p:blipFill>
        <p:spPr>
          <a:xfrm>
            <a:off x="806824" y="2487064"/>
            <a:ext cx="10892118" cy="3319989"/>
          </a:xfrm>
          <a:prstGeom prst="rect">
            <a:avLst/>
          </a:prstGeom>
        </p:spPr>
      </p:pic>
    </p:spTree>
    <p:extLst>
      <p:ext uri="{BB962C8B-B14F-4D97-AF65-F5344CB8AC3E}">
        <p14:creationId xmlns:p14="http://schemas.microsoft.com/office/powerpoint/2010/main" val="1855541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77671" y="753960"/>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RectT</a:t>
            </a:r>
            <a:r>
              <a:rPr lang="es-ES" b="0" i="0" dirty="0" smtClean="0">
                <a:solidFill>
                  <a:srgbClr val="333333"/>
                </a:solidFill>
                <a:effectLst/>
                <a:latin typeface="arial" panose="020B0604020202020204" pitchFamily="34" charset="0"/>
              </a:rPr>
              <a:t> pasando como dato la coordenada superior izquierda del óvalo y la coordenada inferior derecha del mismo (teniendo en cuenta que el óvalo se dibujará en ese rectángulo imaginario que indicamos con dichas coordenadas):</a:t>
            </a:r>
            <a:endParaRPr lang="es-ES" dirty="0"/>
          </a:p>
        </p:txBody>
      </p:sp>
      <p:pic>
        <p:nvPicPr>
          <p:cNvPr id="3" name="Imagen 2"/>
          <p:cNvPicPr>
            <a:picLocks noChangeAspect="1"/>
          </p:cNvPicPr>
          <p:nvPr/>
        </p:nvPicPr>
        <p:blipFill>
          <a:blip r:embed="rId2"/>
          <a:stretch>
            <a:fillRect/>
          </a:stretch>
        </p:blipFill>
        <p:spPr>
          <a:xfrm>
            <a:off x="1219200" y="2928026"/>
            <a:ext cx="9628094" cy="2514127"/>
          </a:xfrm>
          <a:prstGeom prst="rect">
            <a:avLst/>
          </a:prstGeom>
        </p:spPr>
      </p:pic>
    </p:spTree>
    <p:extLst>
      <p:ext uri="{BB962C8B-B14F-4D97-AF65-F5344CB8AC3E}">
        <p14:creationId xmlns:p14="http://schemas.microsoft.com/office/powerpoint/2010/main" val="3871015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31458" y="1043953"/>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Obtenemos el valor menor del ancho y alto del dispositivo:</a:t>
            </a:r>
            <a:endParaRPr lang="es-ES" dirty="0"/>
          </a:p>
        </p:txBody>
      </p:sp>
      <p:pic>
        <p:nvPicPr>
          <p:cNvPr id="3" name="Imagen 2"/>
          <p:cNvPicPr>
            <a:picLocks noChangeAspect="1"/>
          </p:cNvPicPr>
          <p:nvPr/>
        </p:nvPicPr>
        <p:blipFill>
          <a:blip r:embed="rId2"/>
          <a:stretch>
            <a:fillRect/>
          </a:stretch>
        </p:blipFill>
        <p:spPr>
          <a:xfrm>
            <a:off x="1228165" y="2232305"/>
            <a:ext cx="9744635" cy="3172141"/>
          </a:xfrm>
          <a:prstGeom prst="rect">
            <a:avLst/>
          </a:prstGeom>
        </p:spPr>
      </p:pic>
    </p:spTree>
    <p:extLst>
      <p:ext uri="{BB962C8B-B14F-4D97-AF65-F5344CB8AC3E}">
        <p14:creationId xmlns:p14="http://schemas.microsoft.com/office/powerpoint/2010/main" val="2898754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167148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Configuramos ahora el pincel para dibujar el círculo y lo dibujamos:</a:t>
            </a:r>
            <a:endParaRPr lang="es-ES" dirty="0"/>
          </a:p>
        </p:txBody>
      </p:sp>
      <p:pic>
        <p:nvPicPr>
          <p:cNvPr id="3" name="Imagen 2"/>
          <p:cNvPicPr>
            <a:picLocks noChangeAspect="1"/>
          </p:cNvPicPr>
          <p:nvPr/>
        </p:nvPicPr>
        <p:blipFill>
          <a:blip r:embed="rId2"/>
          <a:stretch>
            <a:fillRect/>
          </a:stretch>
        </p:blipFill>
        <p:spPr>
          <a:xfrm>
            <a:off x="914400" y="2487328"/>
            <a:ext cx="10641106" cy="3463966"/>
          </a:xfrm>
          <a:prstGeom prst="rect">
            <a:avLst/>
          </a:prstGeom>
        </p:spPr>
      </p:pic>
    </p:spTree>
    <p:extLst>
      <p:ext uri="{BB962C8B-B14F-4D97-AF65-F5344CB8AC3E}">
        <p14:creationId xmlns:p14="http://schemas.microsoft.com/office/powerpoint/2010/main" val="679420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915082" y="321840"/>
            <a:ext cx="369844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de la aplicación es:</a:t>
            </a:r>
            <a:endParaRPr lang="es-ES" dirty="0"/>
          </a:p>
        </p:txBody>
      </p:sp>
      <p:pic>
        <p:nvPicPr>
          <p:cNvPr id="17410"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068" y="1035423"/>
            <a:ext cx="30384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636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24766" y="48852"/>
            <a:ext cx="1672253"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texto</a:t>
            </a:r>
            <a:endParaRPr lang="es-ES" b="1" i="0" dirty="0">
              <a:solidFill>
                <a:srgbClr val="333333"/>
              </a:solidFill>
              <a:effectLst/>
              <a:latin typeface="Arial" panose="020B0604020202020204" pitchFamily="34" charset="0"/>
            </a:endParaRPr>
          </a:p>
        </p:txBody>
      </p:sp>
      <p:sp>
        <p:nvSpPr>
          <p:cNvPr id="3" name="Rectángulo 2"/>
          <p:cNvSpPr/>
          <p:nvPr/>
        </p:nvSpPr>
        <p:spPr>
          <a:xfrm>
            <a:off x="510988" y="1221032"/>
            <a:ext cx="4013778" cy="2585323"/>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Otra recurso que nos permite la clase </a:t>
            </a:r>
            <a:r>
              <a:rPr lang="es-ES" b="0" i="0" dirty="0" err="1" smtClean="0">
                <a:solidFill>
                  <a:srgbClr val="333333"/>
                </a:solidFill>
                <a:effectLst/>
                <a:latin typeface="arial" panose="020B0604020202020204" pitchFamily="34" charset="0"/>
              </a:rPr>
              <a:t>Canvas</a:t>
            </a:r>
            <a:r>
              <a:rPr lang="es-ES" b="0" i="0" dirty="0" smtClean="0">
                <a:solidFill>
                  <a:srgbClr val="333333"/>
                </a:solidFill>
                <a:effectLst/>
                <a:latin typeface="arial" panose="020B0604020202020204" pitchFamily="34" charset="0"/>
              </a:rPr>
              <a:t> es el de graficar texto.</a:t>
            </a:r>
          </a:p>
          <a:p>
            <a:pPr algn="just"/>
            <a:r>
              <a:rPr lang="es-ES" b="0" i="0" dirty="0" smtClean="0">
                <a:solidFill>
                  <a:srgbClr val="333333"/>
                </a:solidFill>
                <a:effectLst/>
                <a:latin typeface="arial" panose="020B0604020202020204" pitchFamily="34" charset="0"/>
              </a:rPr>
              <a:t>1 - Creamos un proyecto llamado: Proyecto039</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18434"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704" y="703729"/>
            <a:ext cx="6371480" cy="595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09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 y="1008094"/>
            <a:ext cx="3065929"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3" name="Imagen 2"/>
          <p:cNvPicPr>
            <a:picLocks noChangeAspect="1"/>
          </p:cNvPicPr>
          <p:nvPr/>
        </p:nvPicPr>
        <p:blipFill>
          <a:blip r:embed="rId2"/>
          <a:stretch>
            <a:fillRect/>
          </a:stretch>
        </p:blipFill>
        <p:spPr>
          <a:xfrm>
            <a:off x="3727630" y="0"/>
            <a:ext cx="4736740" cy="6858000"/>
          </a:xfrm>
          <a:prstGeom prst="rect">
            <a:avLst/>
          </a:prstGeom>
        </p:spPr>
      </p:pic>
    </p:spTree>
    <p:extLst>
      <p:ext uri="{BB962C8B-B14F-4D97-AF65-F5344CB8AC3E}">
        <p14:creationId xmlns:p14="http://schemas.microsoft.com/office/powerpoint/2010/main" val="219656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0094" y="158260"/>
            <a:ext cx="6096000" cy="1754326"/>
          </a:xfrm>
          <a:prstGeom prst="rect">
            <a:avLst/>
          </a:prstGeom>
        </p:spPr>
        <p:txBody>
          <a:bodyPr>
            <a:spAutoFit/>
          </a:bodyPr>
          <a:lstStyle/>
          <a:p>
            <a:r>
              <a:rPr lang="es-ES" b="0" i="0" dirty="0" smtClean="0">
                <a:solidFill>
                  <a:srgbClr val="333333"/>
                </a:solidFill>
                <a:effectLst/>
                <a:latin typeface="arial" panose="020B0604020202020204" pitchFamily="34" charset="0"/>
              </a:rPr>
              <a:t>Cuando se presiona el botón de grabar el audio mediante un </a:t>
            </a:r>
            <a:r>
              <a:rPr lang="es-ES" b="0" i="0" dirty="0" err="1" smtClean="0">
                <a:solidFill>
                  <a:srgbClr val="333333"/>
                </a:solidFill>
                <a:effectLst/>
                <a:latin typeface="arial" panose="020B0604020202020204" pitchFamily="34" charset="0"/>
              </a:rPr>
              <a:t>Intent</a:t>
            </a:r>
            <a:r>
              <a:rPr lang="es-ES" b="0" i="0" dirty="0" smtClean="0">
                <a:solidFill>
                  <a:srgbClr val="333333"/>
                </a:solidFill>
                <a:effectLst/>
                <a:latin typeface="arial" panose="020B0604020202020204" pitchFamily="34" charset="0"/>
              </a:rPr>
              <a:t> activamos la aplicación de grabación propia de Android.</a:t>
            </a:r>
            <a:r>
              <a:rPr lang="es-ES" dirty="0" smtClean="0"/>
              <a:t/>
            </a:r>
            <a:br>
              <a:rPr lang="es-ES" dirty="0" smtClean="0"/>
            </a:br>
            <a:r>
              <a:rPr lang="es-ES" b="0" i="0" dirty="0" smtClean="0">
                <a:solidFill>
                  <a:srgbClr val="333333"/>
                </a:solidFill>
                <a:effectLst/>
                <a:latin typeface="arial" panose="020B0604020202020204" pitchFamily="34" charset="0"/>
              </a:rPr>
              <a:t>Seguidamente llamamos al método </a:t>
            </a:r>
            <a:r>
              <a:rPr lang="es-ES" b="0" i="0" dirty="0" err="1" smtClean="0">
                <a:solidFill>
                  <a:srgbClr val="333333"/>
                </a:solidFill>
                <a:effectLst/>
                <a:latin typeface="arial" panose="020B0604020202020204" pitchFamily="34" charset="0"/>
              </a:rPr>
              <a:t>startActivityForResult</a:t>
            </a:r>
            <a:r>
              <a:rPr lang="es-ES" b="0" i="0" dirty="0" smtClean="0">
                <a:solidFill>
                  <a:srgbClr val="333333"/>
                </a:solidFill>
                <a:effectLst/>
                <a:latin typeface="arial" panose="020B0604020202020204" pitchFamily="34" charset="0"/>
              </a:rPr>
              <a:t> para poder recuperar la grabación luego de finalizada a través del método </a:t>
            </a:r>
            <a:r>
              <a:rPr lang="es-ES" b="0" i="0" dirty="0" err="1" smtClean="0">
                <a:solidFill>
                  <a:srgbClr val="333333"/>
                </a:solidFill>
                <a:effectLst/>
                <a:latin typeface="arial" panose="020B0604020202020204" pitchFamily="34" charset="0"/>
              </a:rPr>
              <a:t>onActivityResult</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385482" y="1912586"/>
            <a:ext cx="11170024" cy="3126164"/>
          </a:xfrm>
          <a:prstGeom prst="rect">
            <a:avLst/>
          </a:prstGeom>
        </p:spPr>
      </p:pic>
      <p:sp>
        <p:nvSpPr>
          <p:cNvPr id="4" name="Rectángulo 3"/>
          <p:cNvSpPr/>
          <p:nvPr/>
        </p:nvSpPr>
        <p:spPr>
          <a:xfrm>
            <a:off x="2770094" y="5265188"/>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Debemos pasar al método </a:t>
            </a:r>
            <a:r>
              <a:rPr lang="es-ES" b="0" i="0" dirty="0" err="1" smtClean="0">
                <a:solidFill>
                  <a:srgbClr val="333333"/>
                </a:solidFill>
                <a:effectLst/>
                <a:latin typeface="arial" panose="020B0604020202020204" pitchFamily="34" charset="0"/>
              </a:rPr>
              <a:t>startActivityForResult</a:t>
            </a:r>
            <a:r>
              <a:rPr lang="es-ES" b="0" i="0" dirty="0" smtClean="0">
                <a:solidFill>
                  <a:srgbClr val="333333"/>
                </a:solidFill>
                <a:effectLst/>
                <a:latin typeface="arial" panose="020B0604020202020204" pitchFamily="34" charset="0"/>
              </a:rPr>
              <a:t> además de la referencia del </a:t>
            </a:r>
            <a:r>
              <a:rPr lang="es-ES" b="0" i="0" dirty="0" err="1" smtClean="0">
                <a:solidFill>
                  <a:srgbClr val="333333"/>
                </a:solidFill>
                <a:effectLst/>
                <a:latin typeface="arial" panose="020B0604020202020204" pitchFamily="34" charset="0"/>
              </a:rPr>
              <a:t>Intent</a:t>
            </a:r>
            <a:r>
              <a:rPr lang="es-ES" b="0" i="0" dirty="0" smtClean="0">
                <a:solidFill>
                  <a:srgbClr val="333333"/>
                </a:solidFill>
                <a:effectLst/>
                <a:latin typeface="arial" panose="020B0604020202020204" pitchFamily="34" charset="0"/>
              </a:rPr>
              <a:t> una variable con un valor 0 o positivo (luego este valor retornará al método </a:t>
            </a:r>
            <a:r>
              <a:rPr lang="es-ES" b="0" i="0" dirty="0" err="1" smtClean="0">
                <a:solidFill>
                  <a:srgbClr val="333333"/>
                </a:solidFill>
                <a:effectLst/>
                <a:latin typeface="arial" panose="020B0604020202020204" pitchFamily="34" charset="0"/>
              </a:rPr>
              <a:t>onActivityResult</a:t>
            </a:r>
            <a:r>
              <a:rPr lang="es-ES" b="0" i="0" dirty="0" smtClean="0">
                <a:solidFill>
                  <a:srgbClr val="333333"/>
                </a:solidFill>
                <a:effectLst/>
                <a:latin typeface="arial" panose="020B0604020202020204" pitchFamily="34" charset="0"/>
              </a:rPr>
              <a:t>)</a:t>
            </a:r>
            <a:endParaRPr lang="es-ES" dirty="0"/>
          </a:p>
        </p:txBody>
      </p:sp>
    </p:spTree>
    <p:extLst>
      <p:ext uri="{BB962C8B-B14F-4D97-AF65-F5344CB8AC3E}">
        <p14:creationId xmlns:p14="http://schemas.microsoft.com/office/powerpoint/2010/main" val="659592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4588" y="757989"/>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Para graficar texto disponemos del método </a:t>
            </a:r>
            <a:r>
              <a:rPr lang="es-ES" b="0" i="0" dirty="0" err="1" smtClean="0">
                <a:solidFill>
                  <a:srgbClr val="333333"/>
                </a:solidFill>
                <a:effectLst/>
                <a:latin typeface="arial" panose="020B0604020202020204" pitchFamily="34" charset="0"/>
              </a:rPr>
              <a:t>drawText</a:t>
            </a:r>
            <a:r>
              <a:rPr lang="es-ES" b="0" i="0" dirty="0" smtClean="0">
                <a:solidFill>
                  <a:srgbClr val="333333"/>
                </a:solidFill>
                <a:effectLst/>
                <a:latin typeface="arial" panose="020B0604020202020204" pitchFamily="34" charset="0"/>
              </a:rPr>
              <a:t> que nos permite imprimir un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en una determinada columna, fila con un determinado pincel que podemos definir su color:</a:t>
            </a:r>
            <a:endParaRPr lang="es-ES" dirty="0"/>
          </a:p>
        </p:txBody>
      </p:sp>
      <p:pic>
        <p:nvPicPr>
          <p:cNvPr id="3" name="Imagen 2"/>
          <p:cNvPicPr>
            <a:picLocks noChangeAspect="1"/>
          </p:cNvPicPr>
          <p:nvPr/>
        </p:nvPicPr>
        <p:blipFill>
          <a:blip r:embed="rId2"/>
          <a:stretch>
            <a:fillRect/>
          </a:stretch>
        </p:blipFill>
        <p:spPr>
          <a:xfrm>
            <a:off x="959224" y="2735175"/>
            <a:ext cx="10327341" cy="2699880"/>
          </a:xfrm>
          <a:prstGeom prst="rect">
            <a:avLst/>
          </a:prstGeom>
        </p:spPr>
      </p:pic>
    </p:spTree>
    <p:extLst>
      <p:ext uri="{BB962C8B-B14F-4D97-AF65-F5344CB8AC3E}">
        <p14:creationId xmlns:p14="http://schemas.microsoft.com/office/powerpoint/2010/main" val="2932057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06802" y="1039017"/>
            <a:ext cx="2364750"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tamaño de la letra:</a:t>
            </a:r>
            <a:endParaRPr lang="es-ES" dirty="0"/>
          </a:p>
        </p:txBody>
      </p:sp>
      <p:pic>
        <p:nvPicPr>
          <p:cNvPr id="3" name="Imagen 2"/>
          <p:cNvPicPr>
            <a:picLocks noChangeAspect="1"/>
          </p:cNvPicPr>
          <p:nvPr/>
        </p:nvPicPr>
        <p:blipFill>
          <a:blip r:embed="rId2"/>
          <a:stretch>
            <a:fillRect/>
          </a:stretch>
        </p:blipFill>
        <p:spPr>
          <a:xfrm>
            <a:off x="1667435" y="2535646"/>
            <a:ext cx="8435788" cy="2024984"/>
          </a:xfrm>
          <a:prstGeom prst="rect">
            <a:avLst/>
          </a:prstGeom>
        </p:spPr>
      </p:pic>
    </p:spTree>
    <p:extLst>
      <p:ext uri="{BB962C8B-B14F-4D97-AF65-F5344CB8AC3E}">
        <p14:creationId xmlns:p14="http://schemas.microsoft.com/office/powerpoint/2010/main" val="712166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07699" y="1047981"/>
            <a:ext cx="213391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estilo de la letra:</a:t>
            </a:r>
            <a:endParaRPr lang="es-ES" dirty="0"/>
          </a:p>
        </p:txBody>
      </p:sp>
      <p:pic>
        <p:nvPicPr>
          <p:cNvPr id="3" name="Imagen 2"/>
          <p:cNvPicPr>
            <a:picLocks noChangeAspect="1"/>
          </p:cNvPicPr>
          <p:nvPr/>
        </p:nvPicPr>
        <p:blipFill>
          <a:blip r:embed="rId2"/>
          <a:stretch>
            <a:fillRect/>
          </a:stretch>
        </p:blipFill>
        <p:spPr>
          <a:xfrm>
            <a:off x="2377328" y="2165696"/>
            <a:ext cx="7385237" cy="2642188"/>
          </a:xfrm>
          <a:prstGeom prst="rect">
            <a:avLst/>
          </a:prstGeom>
        </p:spPr>
      </p:pic>
    </p:spTree>
    <p:extLst>
      <p:ext uri="{BB962C8B-B14F-4D97-AF65-F5344CB8AC3E}">
        <p14:creationId xmlns:p14="http://schemas.microsoft.com/office/powerpoint/2010/main" val="3315035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984670" y="707322"/>
            <a:ext cx="3057247"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interfaz del programa es:</a:t>
            </a:r>
            <a:endParaRPr lang="es-ES" dirty="0"/>
          </a:p>
        </p:txBody>
      </p:sp>
      <p:pic>
        <p:nvPicPr>
          <p:cNvPr id="1945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823" y="1261782"/>
            <a:ext cx="3048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728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06098" y="151511"/>
            <a:ext cx="4044697"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texto con fuentes externas</a:t>
            </a:r>
            <a:endParaRPr lang="es-ES" b="1" i="0" dirty="0">
              <a:solidFill>
                <a:srgbClr val="333333"/>
              </a:solidFill>
              <a:effectLst/>
              <a:latin typeface="Arial" panose="020B0604020202020204" pitchFamily="34" charset="0"/>
            </a:endParaRPr>
          </a:p>
        </p:txBody>
      </p:sp>
      <p:sp>
        <p:nvSpPr>
          <p:cNvPr id="3" name="Rectángulo 2"/>
          <p:cNvSpPr/>
          <p:nvPr/>
        </p:nvSpPr>
        <p:spPr>
          <a:xfrm>
            <a:off x="385482" y="1405262"/>
            <a:ext cx="4536142" cy="3416320"/>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Podemos confeccionar aplicaciones e incorporar fuentes True </a:t>
            </a:r>
            <a:r>
              <a:rPr lang="es-ES" b="0" i="0" dirty="0" err="1" smtClean="0">
                <a:solidFill>
                  <a:srgbClr val="333333"/>
                </a:solidFill>
                <a:effectLst/>
                <a:latin typeface="arial" panose="020B0604020202020204" pitchFamily="34" charset="0"/>
              </a:rPr>
              <a:t>Type</a:t>
            </a:r>
            <a:r>
              <a:rPr lang="es-ES" b="0" i="0" dirty="0" smtClean="0">
                <a:solidFill>
                  <a:srgbClr val="333333"/>
                </a:solidFill>
                <a:effectLst/>
                <a:latin typeface="arial" panose="020B0604020202020204" pitchFamily="34" charset="0"/>
              </a:rPr>
              <a:t> externas. Para ello implementaremos una aplicación que muestre un texto con una fuente externa.</a:t>
            </a:r>
          </a:p>
          <a:p>
            <a:pPr algn="just"/>
            <a:r>
              <a:rPr lang="es-ES" b="0" i="0" dirty="0" smtClean="0">
                <a:solidFill>
                  <a:srgbClr val="333333"/>
                </a:solidFill>
                <a:effectLst/>
                <a:latin typeface="arial" panose="020B0604020202020204" pitchFamily="34" charset="0"/>
              </a:rPr>
              <a:t>1 - Creamos un proyecto llamado: Proyecto040</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20482"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803321"/>
            <a:ext cx="6265154" cy="585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15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18565" y="623518"/>
            <a:ext cx="3863788" cy="2031325"/>
          </a:xfrm>
          <a:prstGeom prst="rect">
            <a:avLst/>
          </a:prstGeom>
        </p:spPr>
        <p:txBody>
          <a:bodyPr wrap="square">
            <a:spAutoFit/>
          </a:bodyPr>
          <a:lstStyle/>
          <a:p>
            <a:r>
              <a:rPr lang="es-ES" b="0" i="0" dirty="0" smtClean="0">
                <a:solidFill>
                  <a:srgbClr val="333333"/>
                </a:solidFill>
                <a:effectLst/>
                <a:latin typeface="arial" panose="020B0604020202020204" pitchFamily="34" charset="0"/>
              </a:rPr>
              <a:t>Primero tenemos que crear una carpeta donde almacenaremos nuestras fuentes externas. Para esto presionamos el botón derecho del mouse sobre app y seleccionamos New-&gt;Folder-&gt;</a:t>
            </a:r>
            <a:r>
              <a:rPr lang="es-ES" b="0" i="0" dirty="0" err="1" smtClean="0">
                <a:solidFill>
                  <a:srgbClr val="333333"/>
                </a:solidFill>
                <a:effectLst/>
                <a:latin typeface="arial" panose="020B0604020202020204" pitchFamily="34" charset="0"/>
              </a:rPr>
              <a:t>Assets</a:t>
            </a:r>
            <a:r>
              <a:rPr lang="es-ES" b="0" i="0" dirty="0" smtClean="0">
                <a:solidFill>
                  <a:srgbClr val="333333"/>
                </a:solidFill>
                <a:effectLst/>
                <a:latin typeface="arial" panose="020B0604020202020204" pitchFamily="34" charset="0"/>
              </a:rPr>
              <a:t> Folder:</a:t>
            </a:r>
            <a:endParaRPr lang="es-ES" dirty="0"/>
          </a:p>
        </p:txBody>
      </p:sp>
      <p:pic>
        <p:nvPicPr>
          <p:cNvPr id="21506"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234" y="215153"/>
            <a:ext cx="6151574" cy="63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94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0776" y="450067"/>
            <a:ext cx="6096000" cy="2031325"/>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Aparece un diálogo y presionamos </a:t>
            </a:r>
            <a:r>
              <a:rPr lang="es-ES" b="0" i="0" dirty="0" err="1" smtClean="0">
                <a:solidFill>
                  <a:srgbClr val="333333"/>
                </a:solidFill>
                <a:effectLst/>
                <a:latin typeface="arial" panose="020B0604020202020204" pitchFamily="34" charset="0"/>
              </a:rPr>
              <a:t>Finish</a:t>
            </a:r>
            <a:r>
              <a:rPr lang="es-ES" b="0" i="0" dirty="0" smtClean="0">
                <a:solidFill>
                  <a:srgbClr val="333333"/>
                </a:solidFill>
                <a:effectLst/>
                <a:latin typeface="arial" panose="020B0604020202020204" pitchFamily="34" charset="0"/>
              </a:rPr>
              <a:t>. Ya tenemos creada la carpeta </a:t>
            </a:r>
            <a:r>
              <a:rPr lang="es-ES" b="0" i="0" dirty="0" err="1" smtClean="0">
                <a:solidFill>
                  <a:srgbClr val="333333"/>
                </a:solidFill>
                <a:effectLst/>
                <a:latin typeface="arial" panose="020B0604020202020204" pitchFamily="34" charset="0"/>
              </a:rPr>
              <a:t>Assets</a:t>
            </a:r>
            <a:r>
              <a:rPr lang="es-ES" b="0" i="0" dirty="0" smtClean="0">
                <a:solidFill>
                  <a:srgbClr val="333333"/>
                </a:solidFill>
                <a:effectLst/>
                <a:latin typeface="arial" panose="020B0604020202020204" pitchFamily="34" charset="0"/>
              </a:rPr>
              <a:t> donde podemos almacenar las fuentes.</a:t>
            </a:r>
          </a:p>
          <a:p>
            <a:pPr algn="just"/>
            <a:r>
              <a:rPr lang="es-ES" b="0" i="0" dirty="0" smtClean="0">
                <a:solidFill>
                  <a:srgbClr val="333333"/>
                </a:solidFill>
                <a:effectLst/>
                <a:latin typeface="arial" panose="020B0604020202020204" pitchFamily="34" charset="0"/>
              </a:rPr>
              <a:t>Procedemos ahora a descargar una fuente del sitio </a:t>
            </a:r>
            <a:r>
              <a:rPr lang="es-ES" b="0" i="0" dirty="0" err="1" smtClean="0">
                <a:solidFill>
                  <a:srgbClr val="333333"/>
                </a:solidFill>
                <a:effectLst/>
                <a:latin typeface="arial" panose="020B0604020202020204" pitchFamily="34" charset="0"/>
                <a:hlinkClick r:id="rId2"/>
              </a:rPr>
              <a:t>Creamundo</a:t>
            </a:r>
            <a:r>
              <a:rPr lang="es-ES" b="0" i="0" dirty="0" smtClean="0">
                <a:solidFill>
                  <a:srgbClr val="333333"/>
                </a:solidFill>
                <a:effectLst/>
                <a:latin typeface="arial" panose="020B0604020202020204" pitchFamily="34" charset="0"/>
              </a:rPr>
              <a:t> y copiamos el archivo de la fuente a la carpeta </a:t>
            </a:r>
            <a:r>
              <a:rPr lang="es-ES" b="0" i="0" dirty="0" err="1" smtClean="0">
                <a:solidFill>
                  <a:srgbClr val="333333"/>
                </a:solidFill>
                <a:effectLst/>
                <a:latin typeface="arial" panose="020B0604020202020204" pitchFamily="34" charset="0"/>
              </a:rPr>
              <a:t>assets</a:t>
            </a:r>
            <a:r>
              <a:rPr lang="es-ES" b="0" i="0" dirty="0" smtClean="0">
                <a:solidFill>
                  <a:srgbClr val="333333"/>
                </a:solidFill>
                <a:effectLst/>
                <a:latin typeface="arial" panose="020B0604020202020204" pitchFamily="34" charset="0"/>
              </a:rPr>
              <a:t> como se muestra (recordar que funciona el </a:t>
            </a:r>
            <a:r>
              <a:rPr lang="es-ES" b="0" i="0" dirty="0" err="1" smtClean="0">
                <a:solidFill>
                  <a:srgbClr val="333333"/>
                </a:solidFill>
                <a:effectLst/>
                <a:latin typeface="arial" panose="020B0604020202020204" pitchFamily="34" charset="0"/>
              </a:rPr>
              <a:t>copy</a:t>
            </a:r>
            <a:r>
              <a:rPr lang="es-ES" b="0" i="0" dirty="0" smtClean="0">
                <a:solidFill>
                  <a:srgbClr val="333333"/>
                </a:solidFill>
                <a:effectLst/>
                <a:latin typeface="arial" panose="020B0604020202020204" pitchFamily="34" charset="0"/>
              </a:rPr>
              <a:t>/paste en Android Studio):</a:t>
            </a:r>
            <a:endParaRPr lang="es-ES" b="0" i="0" dirty="0">
              <a:solidFill>
                <a:srgbClr val="333333"/>
              </a:solidFill>
              <a:effectLst/>
              <a:latin typeface="arial" panose="020B0604020202020204" pitchFamily="34" charset="0"/>
            </a:endParaRPr>
          </a:p>
        </p:txBody>
      </p:sp>
      <p:pic>
        <p:nvPicPr>
          <p:cNvPr id="22530" name="Picture 2" descr="Canvas Andr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74" y="2826310"/>
            <a:ext cx="28098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7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695" y="855694"/>
            <a:ext cx="2285999"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4" name="Imagen 3"/>
          <p:cNvPicPr>
            <a:picLocks noChangeAspect="1"/>
          </p:cNvPicPr>
          <p:nvPr/>
        </p:nvPicPr>
        <p:blipFill>
          <a:blip r:embed="rId2"/>
          <a:stretch>
            <a:fillRect/>
          </a:stretch>
        </p:blipFill>
        <p:spPr>
          <a:xfrm>
            <a:off x="3231022" y="0"/>
            <a:ext cx="5729955" cy="6858000"/>
          </a:xfrm>
          <a:prstGeom prst="rect">
            <a:avLst/>
          </a:prstGeom>
        </p:spPr>
      </p:pic>
    </p:spTree>
    <p:extLst>
      <p:ext uri="{BB962C8B-B14F-4D97-AF65-F5344CB8AC3E}">
        <p14:creationId xmlns:p14="http://schemas.microsoft.com/office/powerpoint/2010/main" val="2194593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825677"/>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procedemos a crear una fuente llamando al método </a:t>
            </a:r>
            <a:r>
              <a:rPr lang="es-ES" b="0" i="0" dirty="0" err="1" smtClean="0">
                <a:solidFill>
                  <a:srgbClr val="333333"/>
                </a:solidFill>
                <a:effectLst/>
                <a:latin typeface="arial" panose="020B0604020202020204" pitchFamily="34" charset="0"/>
              </a:rPr>
              <a:t>createFromAsset</a:t>
            </a:r>
            <a:r>
              <a:rPr lang="es-ES" b="0" i="0" dirty="0" smtClean="0">
                <a:solidFill>
                  <a:srgbClr val="333333"/>
                </a:solidFill>
                <a:effectLst/>
                <a:latin typeface="arial" panose="020B0604020202020204" pitchFamily="34" charset="0"/>
              </a:rPr>
              <a:t> e indicando el nombre del archivo que descargamos de internet (disponga en el segundo parámetro el nombre del archivo que eligió y descargó de internet):</a:t>
            </a:r>
            <a:endParaRPr lang="es-ES" dirty="0"/>
          </a:p>
        </p:txBody>
      </p:sp>
      <p:pic>
        <p:nvPicPr>
          <p:cNvPr id="3" name="Imagen 2"/>
          <p:cNvPicPr>
            <a:picLocks noChangeAspect="1"/>
          </p:cNvPicPr>
          <p:nvPr/>
        </p:nvPicPr>
        <p:blipFill>
          <a:blip r:embed="rId2"/>
          <a:stretch>
            <a:fillRect/>
          </a:stretch>
        </p:blipFill>
        <p:spPr>
          <a:xfrm>
            <a:off x="1120588" y="2899227"/>
            <a:ext cx="10399059" cy="2515173"/>
          </a:xfrm>
          <a:prstGeom prst="rect">
            <a:avLst/>
          </a:prstGeom>
        </p:spPr>
      </p:pic>
    </p:spTree>
    <p:extLst>
      <p:ext uri="{BB962C8B-B14F-4D97-AF65-F5344CB8AC3E}">
        <p14:creationId xmlns:p14="http://schemas.microsoft.com/office/powerpoint/2010/main" val="276806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99883" y="411487"/>
            <a:ext cx="296747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resultado en pantalla es:</a:t>
            </a:r>
            <a:endParaRPr lang="es-ES" dirty="0"/>
          </a:p>
        </p:txBody>
      </p:sp>
      <p:pic>
        <p:nvPicPr>
          <p:cNvPr id="23554"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612" y="1032342"/>
            <a:ext cx="3067050" cy="519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72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0094" y="493076"/>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Cuando finalizamos la grabación se ejecuta el método </a:t>
            </a:r>
            <a:r>
              <a:rPr lang="es-ES" b="0" i="0" dirty="0" err="1" smtClean="0">
                <a:solidFill>
                  <a:srgbClr val="333333"/>
                </a:solidFill>
                <a:effectLst/>
                <a:latin typeface="arial" panose="020B0604020202020204" pitchFamily="34" charset="0"/>
              </a:rPr>
              <a:t>onActivityResult</a:t>
            </a:r>
            <a:r>
              <a:rPr lang="es-ES" b="0" i="0" dirty="0" smtClean="0">
                <a:solidFill>
                  <a:srgbClr val="333333"/>
                </a:solidFill>
                <a:effectLst/>
                <a:latin typeface="arial" panose="020B0604020202020204" pitchFamily="34" charset="0"/>
              </a:rPr>
              <a:t>, donde almacenamos en la variable url1 la referencia al archivo de audio creado:</a:t>
            </a:r>
            <a:endParaRPr lang="es-ES" dirty="0"/>
          </a:p>
        </p:txBody>
      </p:sp>
      <p:pic>
        <p:nvPicPr>
          <p:cNvPr id="3" name="Imagen 2"/>
          <p:cNvPicPr>
            <a:picLocks noChangeAspect="1"/>
          </p:cNvPicPr>
          <p:nvPr/>
        </p:nvPicPr>
        <p:blipFill>
          <a:blip r:embed="rId2"/>
          <a:stretch>
            <a:fillRect/>
          </a:stretch>
        </p:blipFill>
        <p:spPr>
          <a:xfrm>
            <a:off x="519954" y="2044102"/>
            <a:ext cx="11053482" cy="3307716"/>
          </a:xfrm>
          <a:prstGeom prst="rect">
            <a:avLst/>
          </a:prstGeom>
        </p:spPr>
      </p:pic>
    </p:spTree>
    <p:extLst>
      <p:ext uri="{BB962C8B-B14F-4D97-AF65-F5344CB8AC3E}">
        <p14:creationId xmlns:p14="http://schemas.microsoft.com/office/powerpoint/2010/main" val="1437412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33520" y="205299"/>
            <a:ext cx="3583032"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texto sobre un camino</a:t>
            </a:r>
            <a:endParaRPr lang="es-ES" b="1" i="0" dirty="0">
              <a:solidFill>
                <a:srgbClr val="333333"/>
              </a:solidFill>
              <a:effectLst/>
              <a:latin typeface="Arial" panose="020B0604020202020204" pitchFamily="34" charset="0"/>
            </a:endParaRPr>
          </a:p>
        </p:txBody>
      </p:sp>
      <p:sp>
        <p:nvSpPr>
          <p:cNvPr id="3" name="Rectángulo 2"/>
          <p:cNvSpPr/>
          <p:nvPr/>
        </p:nvSpPr>
        <p:spPr>
          <a:xfrm>
            <a:off x="484094" y="1530768"/>
            <a:ext cx="4580965" cy="3139321"/>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Si queremos disponer texto que no esté horizontal debemos crear un camino indicando los puntos donde pasará el texto.</a:t>
            </a:r>
          </a:p>
          <a:p>
            <a:pPr algn="just"/>
            <a:r>
              <a:rPr lang="es-ES" b="0" i="0" dirty="0" smtClean="0">
                <a:solidFill>
                  <a:srgbClr val="333333"/>
                </a:solidFill>
                <a:effectLst/>
                <a:latin typeface="arial" panose="020B0604020202020204" pitchFamily="34" charset="0"/>
              </a:rPr>
              <a:t>1 - Creamos un proyecto llamado: Proyecto041</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2457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439" y="807713"/>
            <a:ext cx="6296867" cy="588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24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3765" y="721223"/>
            <a:ext cx="2707341"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3" name="Imagen 2"/>
          <p:cNvPicPr>
            <a:picLocks noChangeAspect="1"/>
          </p:cNvPicPr>
          <p:nvPr/>
        </p:nvPicPr>
        <p:blipFill>
          <a:blip r:embed="rId2"/>
          <a:stretch>
            <a:fillRect/>
          </a:stretch>
        </p:blipFill>
        <p:spPr>
          <a:xfrm>
            <a:off x="3498187" y="0"/>
            <a:ext cx="5195625" cy="6858000"/>
          </a:xfrm>
          <a:prstGeom prst="rect">
            <a:avLst/>
          </a:prstGeom>
        </p:spPr>
      </p:pic>
    </p:spTree>
    <p:extLst>
      <p:ext uri="{BB962C8B-B14F-4D97-AF65-F5344CB8AC3E}">
        <p14:creationId xmlns:p14="http://schemas.microsoft.com/office/powerpoint/2010/main" val="2232227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8377" y="1017059"/>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Path</a:t>
            </a:r>
            <a:r>
              <a:rPr lang="es-ES" b="0" i="0" dirty="0" smtClean="0">
                <a:solidFill>
                  <a:srgbClr val="333333"/>
                </a:solidFill>
                <a:effectLst/>
                <a:latin typeface="arial" panose="020B0604020202020204" pitchFamily="34" charset="0"/>
              </a:rPr>
              <a:t> e indicamos el primer punto del camino llamando al método </a:t>
            </a:r>
            <a:r>
              <a:rPr lang="es-ES" b="0" i="0" dirty="0" err="1" smtClean="0">
                <a:solidFill>
                  <a:srgbClr val="333333"/>
                </a:solidFill>
                <a:effectLst/>
                <a:latin typeface="arial" panose="020B0604020202020204" pitchFamily="34" charset="0"/>
              </a:rPr>
              <a:t>moveTo</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629896" y="2469872"/>
            <a:ext cx="8598834" cy="3405932"/>
          </a:xfrm>
          <a:prstGeom prst="rect">
            <a:avLst/>
          </a:prstGeom>
        </p:spPr>
      </p:pic>
    </p:spTree>
    <p:extLst>
      <p:ext uri="{BB962C8B-B14F-4D97-AF65-F5344CB8AC3E}">
        <p14:creationId xmlns:p14="http://schemas.microsoft.com/office/powerpoint/2010/main" val="3853428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801905"/>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Luego indicamos todos los otros puntos en forma consecutiva llamando al método </a:t>
            </a:r>
            <a:r>
              <a:rPr lang="es-ES" b="0" i="0" dirty="0" err="1" smtClean="0">
                <a:solidFill>
                  <a:srgbClr val="333333"/>
                </a:solidFill>
                <a:effectLst/>
                <a:latin typeface="arial" panose="020B0604020202020204" pitchFamily="34" charset="0"/>
              </a:rPr>
              <a:t>lineTo</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069166" y="1990954"/>
            <a:ext cx="7307916" cy="4088798"/>
          </a:xfrm>
          <a:prstGeom prst="rect">
            <a:avLst/>
          </a:prstGeom>
        </p:spPr>
      </p:pic>
    </p:spTree>
    <p:extLst>
      <p:ext uri="{BB962C8B-B14F-4D97-AF65-F5344CB8AC3E}">
        <p14:creationId xmlns:p14="http://schemas.microsoft.com/office/powerpoint/2010/main" val="1267003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1130" y="1093711"/>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Luego para graficar el texto llamamos al método </a:t>
            </a:r>
            <a:r>
              <a:rPr lang="es-ES" b="0" i="0" dirty="0" err="1" smtClean="0">
                <a:solidFill>
                  <a:srgbClr val="333333"/>
                </a:solidFill>
                <a:effectLst/>
                <a:latin typeface="arial" panose="020B0604020202020204" pitchFamily="34" charset="0"/>
              </a:rPr>
              <a:t>drawTextOnPath</a:t>
            </a:r>
            <a:r>
              <a:rPr lang="es-ES" b="0" i="0" dirty="0" smtClean="0">
                <a:solidFill>
                  <a:srgbClr val="333333"/>
                </a:solidFill>
                <a:effectLst/>
                <a:latin typeface="arial" panose="020B0604020202020204" pitchFamily="34" charset="0"/>
              </a:rPr>
              <a:t> y le pasamos en el segundo parámetro la referencia del objeto de tipo </a:t>
            </a:r>
            <a:r>
              <a:rPr lang="es-ES" b="0" i="0" dirty="0" err="1" smtClean="0">
                <a:solidFill>
                  <a:srgbClr val="333333"/>
                </a:solidFill>
                <a:effectLst/>
                <a:latin typeface="arial" panose="020B0604020202020204" pitchFamily="34" charset="0"/>
              </a:rPr>
              <a:t>Path</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809190" y="2432898"/>
            <a:ext cx="7854763" cy="3111212"/>
          </a:xfrm>
          <a:prstGeom prst="rect">
            <a:avLst/>
          </a:prstGeom>
        </p:spPr>
      </p:pic>
    </p:spTree>
    <p:extLst>
      <p:ext uri="{BB962C8B-B14F-4D97-AF65-F5344CB8AC3E}">
        <p14:creationId xmlns:p14="http://schemas.microsoft.com/office/powerpoint/2010/main" val="1185411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9873" y="644569"/>
            <a:ext cx="2903359"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salida del programa es:</a:t>
            </a:r>
            <a:endParaRPr lang="es-ES" dirty="0"/>
          </a:p>
        </p:txBody>
      </p:sp>
      <p:pic>
        <p:nvPicPr>
          <p:cNvPr id="25602"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757" y="1246984"/>
            <a:ext cx="30384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96189" y="163580"/>
            <a:ext cx="2403222"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Dibujar: una imagen</a:t>
            </a:r>
            <a:endParaRPr lang="es-ES" b="1" i="0" dirty="0">
              <a:solidFill>
                <a:srgbClr val="333333"/>
              </a:solidFill>
              <a:effectLst/>
              <a:latin typeface="Arial" panose="020B0604020202020204" pitchFamily="34" charset="0"/>
            </a:endParaRPr>
          </a:p>
        </p:txBody>
      </p:sp>
      <p:sp>
        <p:nvSpPr>
          <p:cNvPr id="3" name="Rectángulo 2"/>
          <p:cNvSpPr/>
          <p:nvPr/>
        </p:nvSpPr>
        <p:spPr>
          <a:xfrm>
            <a:off x="403411" y="1464893"/>
            <a:ext cx="4437530" cy="4247317"/>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Para mostrar un archivo </a:t>
            </a:r>
            <a:r>
              <a:rPr lang="es-ES" b="0" i="0" dirty="0" err="1" smtClean="0">
                <a:solidFill>
                  <a:srgbClr val="333333"/>
                </a:solidFill>
                <a:effectLst/>
                <a:latin typeface="arial" panose="020B0604020202020204" pitchFamily="34" charset="0"/>
              </a:rPr>
              <a:t>jpg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png</a:t>
            </a:r>
            <a:r>
              <a:rPr lang="es-ES" b="0" i="0" dirty="0" smtClean="0">
                <a:solidFill>
                  <a:srgbClr val="333333"/>
                </a:solidFill>
                <a:effectLst/>
                <a:latin typeface="arial" panose="020B0604020202020204" pitchFamily="34" charset="0"/>
              </a:rPr>
              <a:t> etc. disponemos en la clase </a:t>
            </a:r>
            <a:r>
              <a:rPr lang="es-ES" b="0" i="0" dirty="0" err="1" smtClean="0">
                <a:solidFill>
                  <a:srgbClr val="333333"/>
                </a:solidFill>
                <a:effectLst/>
                <a:latin typeface="arial" panose="020B0604020202020204" pitchFamily="34" charset="0"/>
              </a:rPr>
              <a:t>Canvas</a:t>
            </a:r>
            <a:r>
              <a:rPr lang="es-ES" b="0" i="0" dirty="0" smtClean="0">
                <a:solidFill>
                  <a:srgbClr val="333333"/>
                </a:solidFill>
                <a:effectLst/>
                <a:latin typeface="arial" panose="020B0604020202020204" pitchFamily="34" charset="0"/>
              </a:rPr>
              <a:t> de un método llamado </a:t>
            </a:r>
            <a:r>
              <a:rPr lang="es-ES" b="0" i="0" dirty="0" err="1" smtClean="0">
                <a:solidFill>
                  <a:srgbClr val="333333"/>
                </a:solidFill>
                <a:effectLst/>
                <a:latin typeface="arial" panose="020B0604020202020204" pitchFamily="34" charset="0"/>
              </a:rPr>
              <a:t>drawBitmap</a:t>
            </a:r>
            <a:r>
              <a:rPr lang="es-ES" b="0" i="0" dirty="0" smtClean="0">
                <a:solidFill>
                  <a:srgbClr val="333333"/>
                </a:solidFill>
                <a:effectLst/>
                <a:latin typeface="arial" panose="020B0604020202020204" pitchFamily="34" charset="0"/>
              </a:rPr>
              <a:t>.</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Mostrar el contenido de un archivo </a:t>
            </a:r>
            <a:r>
              <a:rPr lang="es-ES" b="0" i="0" dirty="0" err="1" smtClean="0">
                <a:solidFill>
                  <a:srgbClr val="333333"/>
                </a:solidFill>
                <a:effectLst/>
                <a:latin typeface="arial" panose="020B0604020202020204" pitchFamily="34" charset="0"/>
              </a:rPr>
              <a:t>jpg</a:t>
            </a:r>
            <a:r>
              <a:rPr lang="es-ES" b="0" i="0" dirty="0" smtClean="0">
                <a:solidFill>
                  <a:srgbClr val="333333"/>
                </a:solidFill>
                <a:effectLst/>
                <a:latin typeface="arial" panose="020B0604020202020204" pitchFamily="34" charset="0"/>
              </a:rPr>
              <a:t> centrado en la pantalla sabiendo que tiene un tamaño de 250 píxeles de ancho por 200 de alto.</a:t>
            </a:r>
          </a:p>
          <a:p>
            <a:pPr algn="just"/>
            <a:r>
              <a:rPr lang="es-ES" b="0" i="0" dirty="0" smtClean="0">
                <a:solidFill>
                  <a:srgbClr val="333333"/>
                </a:solidFill>
                <a:effectLst/>
                <a:latin typeface="arial" panose="020B0604020202020204" pitchFamily="34" charset="0"/>
              </a:rPr>
              <a:t>1 - Creamos un proyecto llamado: Proyecto042</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26626"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965" y="691172"/>
            <a:ext cx="6403710" cy="598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7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1341" y="788911"/>
            <a:ext cx="4867835"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Descargar de internet una imagen y redimensionarla a 250*200 píxeles. Copiar dicho archivo a la carpeta res/</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 de nuestro proyecto:</a:t>
            </a:r>
            <a:endParaRPr lang="es-ES" dirty="0"/>
          </a:p>
        </p:txBody>
      </p:sp>
      <p:pic>
        <p:nvPicPr>
          <p:cNvPr id="27650"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905" y="268941"/>
            <a:ext cx="3215489" cy="619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7" y="792942"/>
            <a:ext cx="3003175"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a:t>
            </a:r>
            <a:endParaRPr lang="es-ES" dirty="0"/>
          </a:p>
        </p:txBody>
      </p:sp>
      <p:pic>
        <p:nvPicPr>
          <p:cNvPr id="4" name="Imagen 3"/>
          <p:cNvPicPr>
            <a:picLocks noChangeAspect="1"/>
          </p:cNvPicPr>
          <p:nvPr/>
        </p:nvPicPr>
        <p:blipFill>
          <a:blip r:embed="rId2"/>
          <a:stretch>
            <a:fillRect/>
          </a:stretch>
        </p:blipFill>
        <p:spPr>
          <a:xfrm>
            <a:off x="3681510" y="0"/>
            <a:ext cx="6729497" cy="6858000"/>
          </a:xfrm>
          <a:prstGeom prst="rect">
            <a:avLst/>
          </a:prstGeom>
        </p:spPr>
      </p:pic>
    </p:spTree>
    <p:extLst>
      <p:ext uri="{BB962C8B-B14F-4D97-AF65-F5344CB8AC3E}">
        <p14:creationId xmlns:p14="http://schemas.microsoft.com/office/powerpoint/2010/main" val="3503863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77671" y="627547"/>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recuperar la imagen del archivo de la carpeta res/</a:t>
            </a:r>
            <a:r>
              <a:rPr lang="es-ES" b="0" i="0" dirty="0" err="1" smtClean="0">
                <a:solidFill>
                  <a:srgbClr val="333333"/>
                </a:solidFill>
                <a:effectLst/>
                <a:latin typeface="arial" panose="020B0604020202020204" pitchFamily="34" charset="0"/>
              </a:rPr>
              <a:t>mipmap-mdpi</a:t>
            </a:r>
            <a:r>
              <a:rPr lang="es-ES" b="0" i="0" dirty="0" smtClean="0">
                <a:solidFill>
                  <a:srgbClr val="333333"/>
                </a:solidFill>
                <a:effectLst/>
                <a:latin typeface="arial" panose="020B0604020202020204" pitchFamily="34" charset="0"/>
              </a:rPr>
              <a:t> debemos utilizar el método </a:t>
            </a:r>
            <a:r>
              <a:rPr lang="es-ES" b="0" i="0" dirty="0" err="1" smtClean="0">
                <a:solidFill>
                  <a:srgbClr val="333333"/>
                </a:solidFill>
                <a:effectLst/>
                <a:latin typeface="arial" panose="020B0604020202020204" pitchFamily="34" charset="0"/>
              </a:rPr>
              <a:t>decodeResource</a:t>
            </a:r>
            <a:r>
              <a:rPr lang="es-ES" b="0" i="0" dirty="0" smtClean="0">
                <a:solidFill>
                  <a:srgbClr val="333333"/>
                </a:solidFill>
                <a:effectLst/>
                <a:latin typeface="arial" panose="020B0604020202020204" pitchFamily="34" charset="0"/>
              </a:rPr>
              <a:t>:</a:t>
            </a:r>
            <a:endParaRPr lang="es-ES" dirty="0"/>
          </a:p>
        </p:txBody>
      </p:sp>
      <p:pic>
        <p:nvPicPr>
          <p:cNvPr id="4" name="Imagen 3"/>
          <p:cNvPicPr>
            <a:picLocks noChangeAspect="1"/>
          </p:cNvPicPr>
          <p:nvPr/>
        </p:nvPicPr>
        <p:blipFill>
          <a:blip r:embed="rId2"/>
          <a:stretch>
            <a:fillRect/>
          </a:stretch>
        </p:blipFill>
        <p:spPr>
          <a:xfrm>
            <a:off x="1116106" y="2498969"/>
            <a:ext cx="9619129" cy="3004294"/>
          </a:xfrm>
          <a:prstGeom prst="rect">
            <a:avLst/>
          </a:prstGeom>
        </p:spPr>
      </p:pic>
    </p:spTree>
    <p:extLst>
      <p:ext uri="{BB962C8B-B14F-4D97-AF65-F5344CB8AC3E}">
        <p14:creationId xmlns:p14="http://schemas.microsoft.com/office/powerpoint/2010/main" val="103885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30070" y="837765"/>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Por último para ejecutar el contenido de la grabación utilizamos la clase ya vista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690282" y="1934614"/>
            <a:ext cx="10506635" cy="2940501"/>
          </a:xfrm>
          <a:prstGeom prst="rect">
            <a:avLst/>
          </a:prstGeom>
        </p:spPr>
      </p:pic>
    </p:spTree>
    <p:extLst>
      <p:ext uri="{BB962C8B-B14F-4D97-AF65-F5344CB8AC3E}">
        <p14:creationId xmlns:p14="http://schemas.microsoft.com/office/powerpoint/2010/main" val="3764581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68706" y="60961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Una vez que tenemos creado el objeto de la clase </a:t>
            </a:r>
            <a:r>
              <a:rPr lang="es-ES" b="0" i="0" dirty="0" err="1" smtClean="0">
                <a:solidFill>
                  <a:srgbClr val="333333"/>
                </a:solidFill>
                <a:effectLst/>
                <a:latin typeface="arial" panose="020B0604020202020204" pitchFamily="34" charset="0"/>
              </a:rPr>
              <a:t>Bitmap</a:t>
            </a:r>
            <a:r>
              <a:rPr lang="es-ES" b="0" i="0" dirty="0" smtClean="0">
                <a:solidFill>
                  <a:srgbClr val="333333"/>
                </a:solidFill>
                <a:effectLst/>
                <a:latin typeface="arial" panose="020B0604020202020204" pitchFamily="34" charset="0"/>
              </a:rPr>
              <a:t> procedemos a posicionar la imagen en forma centrada en la pantalla del dispositivo:</a:t>
            </a:r>
            <a:endParaRPr lang="es-ES" dirty="0"/>
          </a:p>
        </p:txBody>
      </p:sp>
      <p:pic>
        <p:nvPicPr>
          <p:cNvPr id="3" name="Imagen 2"/>
          <p:cNvPicPr>
            <a:picLocks noChangeAspect="1"/>
          </p:cNvPicPr>
          <p:nvPr/>
        </p:nvPicPr>
        <p:blipFill>
          <a:blip r:embed="rId2"/>
          <a:stretch>
            <a:fillRect/>
          </a:stretch>
        </p:blipFill>
        <p:spPr>
          <a:xfrm>
            <a:off x="1434353" y="2405654"/>
            <a:ext cx="9816353" cy="2818421"/>
          </a:xfrm>
          <a:prstGeom prst="rect">
            <a:avLst/>
          </a:prstGeom>
        </p:spPr>
      </p:pic>
    </p:spTree>
    <p:extLst>
      <p:ext uri="{BB962C8B-B14F-4D97-AF65-F5344CB8AC3E}">
        <p14:creationId xmlns:p14="http://schemas.microsoft.com/office/powerpoint/2010/main" val="2683903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888188" y="644569"/>
            <a:ext cx="369844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de la aplicación es:</a:t>
            </a:r>
            <a:endParaRPr lang="es-ES" dirty="0"/>
          </a:p>
        </p:txBody>
      </p:sp>
      <p:pic>
        <p:nvPicPr>
          <p:cNvPr id="29698"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621" y="1330418"/>
            <a:ext cx="28194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21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866399" y="429417"/>
            <a:ext cx="3724096"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Evento </a:t>
            </a:r>
            <a:r>
              <a:rPr lang="es-ES" b="1" i="0" dirty="0" err="1" smtClean="0">
                <a:solidFill>
                  <a:srgbClr val="333333"/>
                </a:solidFill>
                <a:effectLst/>
                <a:latin typeface="Arial" panose="020B0604020202020204" pitchFamily="34" charset="0"/>
              </a:rPr>
              <a:t>touch</a:t>
            </a:r>
            <a:r>
              <a:rPr lang="es-ES" b="1" i="0" dirty="0" smtClean="0">
                <a:solidFill>
                  <a:srgbClr val="333333"/>
                </a:solidFill>
                <a:effectLst/>
                <a:latin typeface="Arial" panose="020B0604020202020204" pitchFamily="34" charset="0"/>
              </a:rPr>
              <a:t>: dibujar un círculo</a:t>
            </a:r>
            <a:endParaRPr lang="es-ES" b="1" i="0" dirty="0">
              <a:solidFill>
                <a:srgbClr val="333333"/>
              </a:solidFill>
              <a:effectLst/>
              <a:latin typeface="Arial" panose="020B0604020202020204" pitchFamily="34" charset="0"/>
            </a:endParaRPr>
          </a:p>
        </p:txBody>
      </p:sp>
      <p:sp>
        <p:nvSpPr>
          <p:cNvPr id="3" name="Rectángulo 2"/>
          <p:cNvSpPr/>
          <p:nvPr/>
        </p:nvSpPr>
        <p:spPr>
          <a:xfrm>
            <a:off x="313764" y="1389145"/>
            <a:ext cx="4957483" cy="4247317"/>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Una actividad fundamental es poder detectar cuando el usuario selecciona o toca la pantalla táctil.</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Desarrollar un programa que dibuje un círculo en la coordenada 100,100. Cuando se presione otra parte de la pantalla táctil proceder a trasladar el círculo a dicha coordenada.</a:t>
            </a:r>
          </a:p>
          <a:p>
            <a:pPr algn="just"/>
            <a:r>
              <a:rPr lang="es-ES" b="0" i="0" dirty="0" smtClean="0">
                <a:solidFill>
                  <a:srgbClr val="333333"/>
                </a:solidFill>
                <a:effectLst/>
                <a:latin typeface="arial" panose="020B0604020202020204" pitchFamily="34" charset="0"/>
              </a:rPr>
              <a:t>1 - Creamos un proyecto llamado: Proyecto043</a:t>
            </a:r>
            <a:br>
              <a:rPr lang="es-ES" b="0" i="0" dirty="0" smtClean="0">
                <a:solidFill>
                  <a:srgbClr val="333333"/>
                </a:solidFill>
                <a:effectLst/>
                <a:latin typeface="arial" panose="020B0604020202020204" pitchFamily="34" charset="0"/>
              </a:rPr>
            </a:b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Borramos 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que agrega automáticamente el Android Studio y definimos el id del </a:t>
            </a:r>
            <a:r>
              <a:rPr lang="es-ES" b="0" i="0" dirty="0" err="1" smtClean="0">
                <a:solidFill>
                  <a:srgbClr val="333333"/>
                </a:solidFill>
                <a:effectLst/>
                <a:latin typeface="arial" panose="020B0604020202020204" pitchFamily="34" charset="0"/>
              </a:rPr>
              <a:t>RelativeLayout</a:t>
            </a:r>
            <a:r>
              <a:rPr lang="es-ES" b="0" i="0" dirty="0" smtClean="0">
                <a:solidFill>
                  <a:srgbClr val="333333"/>
                </a:solidFill>
                <a:effectLst/>
                <a:latin typeface="arial" panose="020B0604020202020204" pitchFamily="34" charset="0"/>
              </a:rPr>
              <a:t> con el valor: layout1:</a:t>
            </a:r>
            <a:endParaRPr lang="es-ES" b="0" i="0" dirty="0">
              <a:solidFill>
                <a:srgbClr val="333333"/>
              </a:solidFill>
              <a:effectLst/>
              <a:latin typeface="arial" panose="020B0604020202020204" pitchFamily="34" charset="0"/>
            </a:endParaRPr>
          </a:p>
        </p:txBody>
      </p:sp>
      <p:pic>
        <p:nvPicPr>
          <p:cNvPr id="30722"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447" y="932328"/>
            <a:ext cx="6125588" cy="572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382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7200" y="945341"/>
            <a:ext cx="2958353"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Ahora codificamos la clase donde se encuentra toda la lógica para capturar el evento </a:t>
            </a:r>
            <a:r>
              <a:rPr lang="es-ES" b="0" i="0" dirty="0" err="1" smtClean="0">
                <a:solidFill>
                  <a:srgbClr val="333333"/>
                </a:solidFill>
                <a:effectLst/>
                <a:latin typeface="arial" panose="020B0604020202020204" pitchFamily="34" charset="0"/>
              </a:rPr>
              <a:t>onTouch</a:t>
            </a:r>
            <a:endParaRPr lang="es-ES" dirty="0"/>
          </a:p>
        </p:txBody>
      </p:sp>
      <p:pic>
        <p:nvPicPr>
          <p:cNvPr id="3" name="Imagen 2"/>
          <p:cNvPicPr>
            <a:picLocks noChangeAspect="1"/>
          </p:cNvPicPr>
          <p:nvPr/>
        </p:nvPicPr>
        <p:blipFill>
          <a:blip r:embed="rId2"/>
          <a:stretch>
            <a:fillRect/>
          </a:stretch>
        </p:blipFill>
        <p:spPr>
          <a:xfrm>
            <a:off x="3828565" y="0"/>
            <a:ext cx="5772000" cy="6858000"/>
          </a:xfrm>
          <a:prstGeom prst="rect">
            <a:avLst/>
          </a:prstGeom>
        </p:spPr>
      </p:pic>
    </p:spTree>
    <p:extLst>
      <p:ext uri="{BB962C8B-B14F-4D97-AF65-F5344CB8AC3E}">
        <p14:creationId xmlns:p14="http://schemas.microsoft.com/office/powerpoint/2010/main" val="2973305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9741" y="462154"/>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La clase que captura el evento </a:t>
            </a:r>
            <a:r>
              <a:rPr lang="es-ES" b="0" i="0" dirty="0" err="1" smtClean="0">
                <a:solidFill>
                  <a:srgbClr val="333333"/>
                </a:solidFill>
                <a:effectLst/>
                <a:latin typeface="arial" panose="020B0604020202020204" pitchFamily="34" charset="0"/>
              </a:rPr>
              <a:t>onTouch</a:t>
            </a:r>
            <a:r>
              <a:rPr lang="es-ES" b="0" i="0" dirty="0" smtClean="0">
                <a:solidFill>
                  <a:srgbClr val="333333"/>
                </a:solidFill>
                <a:effectLst/>
                <a:latin typeface="arial" panose="020B0604020202020204" pitchFamily="34" charset="0"/>
              </a:rPr>
              <a:t> debe implementar la interface </a:t>
            </a:r>
            <a:r>
              <a:rPr lang="es-ES" b="0" i="0" dirty="0" err="1" smtClean="0">
                <a:solidFill>
                  <a:srgbClr val="333333"/>
                </a:solidFill>
                <a:effectLst/>
                <a:latin typeface="arial" panose="020B0604020202020204" pitchFamily="34" charset="0"/>
              </a:rPr>
              <a:t>OnTouchListener</a:t>
            </a:r>
            <a:r>
              <a:rPr lang="es-ES" b="0" i="0" dirty="0" smtClean="0">
                <a:solidFill>
                  <a:srgbClr val="333333"/>
                </a:solidFill>
                <a:effectLst/>
                <a:latin typeface="arial" panose="020B0604020202020204" pitchFamily="34" charset="0"/>
              </a:rPr>
              <a:t> (con esto indicamos que la clase debe implementar el método </a:t>
            </a:r>
            <a:r>
              <a:rPr lang="es-ES" b="0" i="0" dirty="0" err="1" smtClean="0">
                <a:solidFill>
                  <a:srgbClr val="333333"/>
                </a:solidFill>
                <a:effectLst/>
                <a:latin typeface="arial" panose="020B0604020202020204" pitchFamily="34" charset="0"/>
              </a:rPr>
              <a:t>onTouch</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663388" y="2767754"/>
            <a:ext cx="11134165" cy="2372665"/>
          </a:xfrm>
          <a:prstGeom prst="rect">
            <a:avLst/>
          </a:prstGeom>
        </p:spPr>
      </p:pic>
    </p:spTree>
    <p:extLst>
      <p:ext uri="{BB962C8B-B14F-4D97-AF65-F5344CB8AC3E}">
        <p14:creationId xmlns:p14="http://schemas.microsoft.com/office/powerpoint/2010/main" val="425312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923382"/>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Definimos como atributos la coordenada donde se debe dibujar el círculo y la referencia al objeto de la clase Lienzo:</a:t>
            </a:r>
            <a:endParaRPr lang="es-ES" dirty="0"/>
          </a:p>
        </p:txBody>
      </p:sp>
      <p:pic>
        <p:nvPicPr>
          <p:cNvPr id="3" name="Imagen 2"/>
          <p:cNvPicPr>
            <a:picLocks noChangeAspect="1"/>
          </p:cNvPicPr>
          <p:nvPr/>
        </p:nvPicPr>
        <p:blipFill>
          <a:blip r:embed="rId2"/>
          <a:stretch>
            <a:fillRect/>
          </a:stretch>
        </p:blipFill>
        <p:spPr>
          <a:xfrm>
            <a:off x="2579034" y="2518022"/>
            <a:ext cx="6603626" cy="3106769"/>
          </a:xfrm>
          <a:prstGeom prst="rect">
            <a:avLst/>
          </a:prstGeom>
        </p:spPr>
      </p:pic>
    </p:spTree>
    <p:extLst>
      <p:ext uri="{BB962C8B-B14F-4D97-AF65-F5344CB8AC3E}">
        <p14:creationId xmlns:p14="http://schemas.microsoft.com/office/powerpoint/2010/main" val="19953245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9" y="937283"/>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ActionBarActivity</a:t>
            </a:r>
            <a:r>
              <a:rPr lang="es-ES" b="0" i="0" dirty="0" smtClean="0">
                <a:solidFill>
                  <a:srgbClr val="333333"/>
                </a:solidFill>
                <a:effectLst/>
                <a:latin typeface="arial" panose="020B0604020202020204" pitchFamily="34" charset="0"/>
              </a:rPr>
              <a:t> inicializamos los tres atributos de la clase y mediante el método </a:t>
            </a:r>
            <a:r>
              <a:rPr lang="es-ES" b="0" i="0" dirty="0" err="1" smtClean="0">
                <a:solidFill>
                  <a:srgbClr val="333333"/>
                </a:solidFill>
                <a:effectLst/>
                <a:latin typeface="arial" panose="020B0604020202020204" pitchFamily="34" charset="0"/>
              </a:rPr>
              <a:t>setOnTouchListener</a:t>
            </a:r>
            <a:r>
              <a:rPr lang="es-ES" b="0" i="0" dirty="0" smtClean="0">
                <a:solidFill>
                  <a:srgbClr val="333333"/>
                </a:solidFill>
                <a:effectLst/>
                <a:latin typeface="arial" panose="020B0604020202020204" pitchFamily="34" charset="0"/>
              </a:rPr>
              <a:t> indicamos que la propia clase capturará el evento </a:t>
            </a:r>
            <a:r>
              <a:rPr lang="es-ES" b="0" i="0" dirty="0" err="1" smtClean="0">
                <a:solidFill>
                  <a:srgbClr val="333333"/>
                </a:solidFill>
                <a:effectLst/>
                <a:latin typeface="arial" panose="020B0604020202020204" pitchFamily="34" charset="0"/>
              </a:rPr>
              <a:t>onTouch</a:t>
            </a:r>
            <a:r>
              <a:rPr lang="es-ES" b="0" i="0" dirty="0" smtClean="0">
                <a:solidFill>
                  <a:srgbClr val="333333"/>
                </a:solidFill>
                <a:effectLst/>
                <a:latin typeface="arial" panose="020B0604020202020204" pitchFamily="34" charset="0"/>
              </a:rPr>
              <a:t> del objeto fondo:</a:t>
            </a:r>
            <a:endParaRPr lang="es-ES" dirty="0"/>
          </a:p>
        </p:txBody>
      </p:sp>
      <p:pic>
        <p:nvPicPr>
          <p:cNvPr id="3" name="Imagen 2"/>
          <p:cNvPicPr>
            <a:picLocks noChangeAspect="1"/>
          </p:cNvPicPr>
          <p:nvPr/>
        </p:nvPicPr>
        <p:blipFill>
          <a:blip r:embed="rId2"/>
          <a:stretch>
            <a:fillRect/>
          </a:stretch>
        </p:blipFill>
        <p:spPr>
          <a:xfrm>
            <a:off x="1622611" y="2487735"/>
            <a:ext cx="8202706" cy="3750579"/>
          </a:xfrm>
          <a:prstGeom prst="rect">
            <a:avLst/>
          </a:prstGeom>
        </p:spPr>
      </p:pic>
    </p:spTree>
    <p:extLst>
      <p:ext uri="{BB962C8B-B14F-4D97-AF65-F5344CB8AC3E}">
        <p14:creationId xmlns:p14="http://schemas.microsoft.com/office/powerpoint/2010/main" val="2119274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68706" y="530750"/>
            <a:ext cx="6096000" cy="2031325"/>
          </a:xfrm>
          <a:prstGeom prst="rect">
            <a:avLst/>
          </a:prstGeom>
        </p:spPr>
        <p:txBody>
          <a:bodyPr>
            <a:spAutoFit/>
          </a:bodyPr>
          <a:lstStyle/>
          <a:p>
            <a:r>
              <a:rPr lang="es-ES" b="0" i="0" dirty="0" smtClean="0">
                <a:solidFill>
                  <a:srgbClr val="333333"/>
                </a:solidFill>
                <a:effectLst/>
                <a:latin typeface="arial" panose="020B0604020202020204" pitchFamily="34" charset="0"/>
              </a:rPr>
              <a:t>El método </a:t>
            </a:r>
            <a:r>
              <a:rPr lang="es-ES" b="0" i="0" dirty="0" err="1" smtClean="0">
                <a:solidFill>
                  <a:srgbClr val="333333"/>
                </a:solidFill>
                <a:effectLst/>
                <a:latin typeface="arial" panose="020B0604020202020204" pitchFamily="34" charset="0"/>
              </a:rPr>
              <a:t>onTouch</a:t>
            </a:r>
            <a:r>
              <a:rPr lang="es-ES" b="0" i="0" dirty="0" smtClean="0">
                <a:solidFill>
                  <a:srgbClr val="333333"/>
                </a:solidFill>
                <a:effectLst/>
                <a:latin typeface="arial" panose="020B0604020202020204" pitchFamily="34" charset="0"/>
              </a:rPr>
              <a:t> es el que implementamos de la clase </a:t>
            </a:r>
            <a:r>
              <a:rPr lang="es-ES" b="0" i="0" dirty="0" err="1" smtClean="0">
                <a:solidFill>
                  <a:srgbClr val="333333"/>
                </a:solidFill>
                <a:effectLst/>
                <a:latin typeface="arial" panose="020B0604020202020204" pitchFamily="34" charset="0"/>
              </a:rPr>
              <a:t>OnTouchListener</a:t>
            </a:r>
            <a:r>
              <a:rPr lang="es-ES" b="0" i="0" dirty="0" smtClean="0">
                <a:solidFill>
                  <a:srgbClr val="333333"/>
                </a:solidFill>
                <a:effectLst/>
                <a:latin typeface="arial" panose="020B0604020202020204" pitchFamily="34" charset="0"/>
              </a:rPr>
              <a:t>. En este método mediante el objeto </a:t>
            </a:r>
            <a:r>
              <a:rPr lang="es-ES" b="0" i="0" dirty="0" err="1" smtClean="0">
                <a:solidFill>
                  <a:srgbClr val="333333"/>
                </a:solidFill>
                <a:effectLst/>
                <a:latin typeface="arial" panose="020B0604020202020204" pitchFamily="34" charset="0"/>
              </a:rPr>
              <a:t>event</a:t>
            </a:r>
            <a:r>
              <a:rPr lang="es-ES" b="0" i="0" dirty="0" smtClean="0">
                <a:solidFill>
                  <a:srgbClr val="333333"/>
                </a:solidFill>
                <a:effectLst/>
                <a:latin typeface="arial" panose="020B0604020202020204" pitchFamily="34" charset="0"/>
              </a:rPr>
              <a:t> obtenemos la coordenada x e y donde el usuario seleccionó con el dedo y procedemos a llamar al método </a:t>
            </a:r>
            <a:r>
              <a:rPr lang="es-ES" b="0" i="0" dirty="0" err="1" smtClean="0">
                <a:solidFill>
                  <a:srgbClr val="333333"/>
                </a:solidFill>
                <a:effectLst/>
                <a:latin typeface="arial" panose="020B0604020202020204" pitchFamily="34" charset="0"/>
              </a:rPr>
              <a:t>invalidate</a:t>
            </a:r>
            <a:r>
              <a:rPr lang="es-ES" b="0" i="0" dirty="0" smtClean="0">
                <a:solidFill>
                  <a:srgbClr val="333333"/>
                </a:solidFill>
                <a:effectLst/>
                <a:latin typeface="arial" panose="020B0604020202020204" pitchFamily="34" charset="0"/>
              </a:rPr>
              <a:t> para que vuelva a pintarse el control fondo (el método </a:t>
            </a:r>
            <a:r>
              <a:rPr lang="es-ES" b="0" i="0" dirty="0" err="1" smtClean="0">
                <a:solidFill>
                  <a:srgbClr val="333333"/>
                </a:solidFill>
                <a:effectLst/>
                <a:latin typeface="arial" panose="020B0604020202020204" pitchFamily="34" charset="0"/>
              </a:rPr>
              <a:t>invalidate</a:t>
            </a:r>
            <a:r>
              <a:rPr lang="es-ES" b="0" i="0" dirty="0" smtClean="0">
                <a:solidFill>
                  <a:srgbClr val="333333"/>
                </a:solidFill>
                <a:effectLst/>
                <a:latin typeface="arial" panose="020B0604020202020204" pitchFamily="34" charset="0"/>
              </a:rPr>
              <a:t> borra el </a:t>
            </a:r>
            <a:r>
              <a:rPr lang="es-ES" b="0" i="0" dirty="0" err="1" smtClean="0">
                <a:solidFill>
                  <a:srgbClr val="333333"/>
                </a:solidFill>
                <a:effectLst/>
                <a:latin typeface="arial" panose="020B0604020202020204" pitchFamily="34" charset="0"/>
              </a:rPr>
              <a:t>contendio</a:t>
            </a:r>
            <a:r>
              <a:rPr lang="es-ES" b="0" i="0" dirty="0" smtClean="0">
                <a:solidFill>
                  <a:srgbClr val="333333"/>
                </a:solidFill>
                <a:effectLst/>
                <a:latin typeface="arial" panose="020B0604020202020204" pitchFamily="34" charset="0"/>
              </a:rPr>
              <a:t> del objeto de la clase Lienzo y vuelve a ejecutarse 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577788" y="2710527"/>
            <a:ext cx="8014447" cy="3914952"/>
          </a:xfrm>
          <a:prstGeom prst="rect">
            <a:avLst/>
          </a:prstGeom>
        </p:spPr>
      </p:pic>
    </p:spTree>
    <p:extLst>
      <p:ext uri="{BB962C8B-B14F-4D97-AF65-F5344CB8AC3E}">
        <p14:creationId xmlns:p14="http://schemas.microsoft.com/office/powerpoint/2010/main" val="3382025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0447" y="367570"/>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El método </a:t>
            </a:r>
            <a:r>
              <a:rPr lang="es-ES" b="0" i="0" dirty="0" err="1" smtClean="0">
                <a:solidFill>
                  <a:srgbClr val="333333"/>
                </a:solidFill>
                <a:effectLst/>
                <a:latin typeface="arial" panose="020B0604020202020204" pitchFamily="34" charset="0"/>
              </a:rPr>
              <a:t>onDraw</a:t>
            </a:r>
            <a:r>
              <a:rPr lang="es-ES" b="0" i="0" dirty="0" smtClean="0">
                <a:solidFill>
                  <a:srgbClr val="333333"/>
                </a:solidFill>
                <a:effectLst/>
                <a:latin typeface="arial" panose="020B0604020202020204" pitchFamily="34" charset="0"/>
              </a:rPr>
              <a:t> pinta el fondo de amarillo, crea un objeto de la clase Paint y procede a dibujar un círculo en las coordenadas indicadas por los atributos </a:t>
            </a:r>
            <a:r>
              <a:rPr lang="es-ES" b="0" i="0" dirty="0" err="1" smtClean="0">
                <a:solidFill>
                  <a:srgbClr val="333333"/>
                </a:solidFill>
                <a:effectLst/>
                <a:latin typeface="arial" panose="020B0604020202020204" pitchFamily="34" charset="0"/>
              </a:rPr>
              <a:t>corx</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cory</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362635" y="1696135"/>
            <a:ext cx="8534400" cy="4621706"/>
          </a:xfrm>
          <a:prstGeom prst="rect">
            <a:avLst/>
          </a:prstGeom>
        </p:spPr>
      </p:pic>
    </p:spTree>
    <p:extLst>
      <p:ext uri="{BB962C8B-B14F-4D97-AF65-F5344CB8AC3E}">
        <p14:creationId xmlns:p14="http://schemas.microsoft.com/office/powerpoint/2010/main" val="2051997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80611" y="411487"/>
            <a:ext cx="369844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La vista previa de la aplicación es:</a:t>
            </a:r>
            <a:endParaRPr lang="es-ES" dirty="0"/>
          </a:p>
        </p:txBody>
      </p:sp>
      <p:pic>
        <p:nvPicPr>
          <p:cNvPr id="31746" name="Picture 2" descr="Canvas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835" y="1201271"/>
            <a:ext cx="304800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3877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2663</Words>
  <Application>Microsoft Office PowerPoint</Application>
  <PresentationFormat>Panorámica</PresentationFormat>
  <Paragraphs>178</Paragraphs>
  <Slides>109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109</vt:i4>
      </vt:variant>
    </vt:vector>
  </HeadingPairs>
  <TitlesOfParts>
    <vt:vector size="115" baseType="lpstr">
      <vt:lpstr>Arial</vt:lpstr>
      <vt:lpstr>Arial</vt:lpstr>
      <vt:lpstr>Calibri</vt:lpstr>
      <vt:lpstr>Calibri Light</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16</cp:revision>
  <dcterms:created xsi:type="dcterms:W3CDTF">2020-11-04T15:16:59Z</dcterms:created>
  <dcterms:modified xsi:type="dcterms:W3CDTF">2020-11-04T23:02:49Z</dcterms:modified>
</cp:coreProperties>
</file>